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75" r:id="rId5"/>
    <p:sldId id="276" r:id="rId6"/>
    <p:sldId id="277" r:id="rId7"/>
    <p:sldId id="273" r:id="rId8"/>
    <p:sldId id="274" r:id="rId9"/>
    <p:sldId id="278" r:id="rId10"/>
    <p:sldId id="279" r:id="rId11"/>
    <p:sldId id="281" r:id="rId12"/>
    <p:sldId id="259" r:id="rId13"/>
    <p:sldId id="280" r:id="rId14"/>
    <p:sldId id="282" r:id="rId15"/>
    <p:sldId id="283" r:id="rId16"/>
    <p:sldId id="284" r:id="rId17"/>
    <p:sldId id="285" r:id="rId18"/>
    <p:sldId id="272" r:id="rId19"/>
  </p:sldIdLst>
  <p:sldSz cx="18288000" cy="10287000"/>
  <p:notesSz cx="9925050" cy="6797675"/>
  <p:embeddedFontLst>
    <p:embeddedFont>
      <p:font typeface="Meiryo UI" pitchFamily="34" charset="-128"/>
      <p:regular r:id="rId22"/>
      <p:bold r:id="rId23"/>
      <p:italic r:id="rId24"/>
      <p:boldItalic r:id="rId25"/>
    </p:embeddedFont>
    <p:embeddedFont>
      <p:font typeface="Gautami" pitchFamily="34" charset="0"/>
      <p:regular r:id="rId26"/>
      <p:bold r:id="rId27"/>
    </p:embeddedFont>
    <p:embeddedFont>
      <p:font typeface="Gill Sans MT" pitchFamily="34" charset="0"/>
      <p:regular r:id="rId28"/>
      <p:bold r:id="rId29"/>
      <p:italic r:id="rId30"/>
      <p:boldItalic r:id="rId31"/>
    </p:embeddedFont>
    <p:embeddedFont>
      <p:font typeface="Sylfaen" pitchFamily="18" charset="0"/>
      <p:regular r:id="rId32"/>
    </p:embeddedFont>
    <p:embeddedFont>
      <p:font typeface="Segoe UI" pitchFamily="34" charset="0"/>
      <p:regular r:id="rId33"/>
      <p:bold r:id="rId34"/>
      <p:italic r:id="rId35"/>
      <p:boldItalic r:id="rId36"/>
    </p:embeddedFont>
    <p:embeddedFont>
      <p:font typeface="Sitka Heading" pitchFamily="2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3A19C5"/>
    <a:srgbClr val="700404"/>
    <a:srgbClr val="2D4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>
      <p:cViewPr varScale="1">
        <p:scale>
          <a:sx n="56" d="100"/>
          <a:sy n="56" d="100"/>
        </p:scale>
        <p:origin x="-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26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141"/>
        <p:guide pos="312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898" y="0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AA9B8-EF1F-414B-8847-C82F32BB0893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898" y="6456612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7849F-72AF-4C17-955A-286F57DB8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287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1898" y="0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755ED-0265-438B-8BFF-D403A1E53043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5575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505" y="3228896"/>
            <a:ext cx="794004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1898" y="6456612"/>
            <a:ext cx="4300855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B7A5-8B54-48CD-8DAC-5753AAEC0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536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94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30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0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84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0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47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03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48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0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3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13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9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7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8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747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B7A5-8B54-48CD-8DAC-5753AAEC00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9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23.jpeg"/><Relationship Id="rId5" Type="http://schemas.openxmlformats.org/officeDocument/2006/relationships/image" Target="../media/image18.png"/><Relationship Id="rId15" Type="http://schemas.openxmlformats.org/officeDocument/2006/relationships/image" Target="../media/image6.png"/><Relationship Id="rId10" Type="http://schemas.openxmlformats.org/officeDocument/2006/relationships/image" Target="../media/image22.jpeg"/><Relationship Id="rId4" Type="http://schemas.openxmlformats.org/officeDocument/2006/relationships/image" Target="../media/image17.pn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757175" y="-2349804"/>
            <a:ext cx="22267932" cy="15374448"/>
            <a:chOff x="-1757175" y="-2349804"/>
            <a:chExt cx="22267932" cy="15374448"/>
          </a:xfrm>
        </p:grpSpPr>
        <p:sp>
          <p:nvSpPr>
            <p:cNvPr id="2" name="Freeform 2"/>
            <p:cNvSpPr/>
            <p:nvPr/>
          </p:nvSpPr>
          <p:spPr>
            <a:xfrm rot="-5400000">
              <a:off x="4131593" y="236776"/>
              <a:ext cx="10642196" cy="9458252"/>
            </a:xfrm>
            <a:custGeom>
              <a:avLst/>
              <a:gdLst/>
              <a:ahLst/>
              <a:cxnLst/>
              <a:rect l="l" t="t" r="r" b="b"/>
              <a:pathLst>
                <a:path w="10642196" h="9458252">
                  <a:moveTo>
                    <a:pt x="0" y="0"/>
                  </a:moveTo>
                  <a:lnTo>
                    <a:pt x="10642196" y="0"/>
                  </a:lnTo>
                  <a:lnTo>
                    <a:pt x="10642196" y="9458252"/>
                  </a:lnTo>
                  <a:lnTo>
                    <a:pt x="0" y="945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2000"/>
              </a:blip>
              <a:stretch>
                <a:fillRect/>
              </a:stretch>
            </a:blipFill>
          </p:spPr>
        </p:sp>
        <p:sp>
          <p:nvSpPr>
            <p:cNvPr id="3" name="Freeform 3"/>
            <p:cNvSpPr/>
            <p:nvPr/>
          </p:nvSpPr>
          <p:spPr>
            <a:xfrm>
              <a:off x="10654949" y="-2349804"/>
              <a:ext cx="9855808" cy="8229600"/>
            </a:xfrm>
            <a:custGeom>
              <a:avLst/>
              <a:gdLst/>
              <a:ahLst/>
              <a:cxnLst/>
              <a:rect l="l" t="t" r="r" b="b"/>
              <a:pathLst>
                <a:path w="9855808" h="8229600">
                  <a:moveTo>
                    <a:pt x="0" y="0"/>
                  </a:moveTo>
                  <a:lnTo>
                    <a:pt x="9855808" y="0"/>
                  </a:lnTo>
                  <a:lnTo>
                    <a:pt x="985580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999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10800000">
              <a:off x="-1757175" y="4795044"/>
              <a:ext cx="9855808" cy="8229600"/>
            </a:xfrm>
            <a:custGeom>
              <a:avLst/>
              <a:gdLst/>
              <a:ahLst/>
              <a:cxnLst/>
              <a:rect l="l" t="t" r="r" b="b"/>
              <a:pathLst>
                <a:path w="9855808" h="8229600">
                  <a:moveTo>
                    <a:pt x="0" y="0"/>
                  </a:moveTo>
                  <a:lnTo>
                    <a:pt x="9855808" y="0"/>
                  </a:lnTo>
                  <a:lnTo>
                    <a:pt x="985580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5999"/>
              </a:blip>
              <a:stretch>
                <a:fillRect/>
              </a:stretch>
            </a:blipFill>
          </p:spPr>
        </p:sp>
      </p:grpSp>
      <p:sp>
        <p:nvSpPr>
          <p:cNvPr id="8" name="TextBox 7"/>
          <p:cNvSpPr txBox="1"/>
          <p:nvPr/>
        </p:nvSpPr>
        <p:spPr>
          <a:xfrm>
            <a:off x="2287904" y="1060185"/>
            <a:ext cx="13864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itchFamily="2" charset="0"/>
                <a:ea typeface="Meiryo UI" pitchFamily="34" charset="-128"/>
                <a:cs typeface="Meiryo UI" pitchFamily="34" charset="-128"/>
              </a:rPr>
              <a:t>TELANGANA TRIBAL WELFARE RESIDENTIAL </a:t>
            </a:r>
          </a:p>
          <a:p>
            <a:pPr algn="ctr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Heading" pitchFamily="2" charset="0"/>
                <a:ea typeface="Meiryo UI" pitchFamily="34" charset="-128"/>
                <a:cs typeface="Meiryo UI" pitchFamily="34" charset="-128"/>
              </a:rPr>
              <a:t>DEGREE COLLEGE FOR BOYS, KARIMNAGAR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Heading" pitchFamily="2" charset="0"/>
              <a:ea typeface="Meiryo UI" pitchFamily="34" charset="-128"/>
              <a:cs typeface="Meiryo UI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D4BD60A-9D98-4528-ADD6-333FA07CA90E}"/>
              </a:ext>
            </a:extLst>
          </p:cNvPr>
          <p:cNvSpPr txBox="1"/>
          <p:nvPr/>
        </p:nvSpPr>
        <p:spPr>
          <a:xfrm>
            <a:off x="5257799" y="2764535"/>
            <a:ext cx="70633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2D4824"/>
                </a:solidFill>
                <a:latin typeface="Gill Sans MT" panose="020B0502020104020203" pitchFamily="34" charset="0"/>
              </a:rPr>
              <a:t>(Affiliated to Satavahana University)</a:t>
            </a:r>
            <a:endParaRPr lang="en-US" sz="2800" dirty="0">
              <a:solidFill>
                <a:srgbClr val="2D4824"/>
              </a:solidFill>
              <a:latin typeface="Gill Sans MT" panose="020B0502020104020203" pitchFamily="34" charset="0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0"/>
              </a:rPr>
              <a:t>Karimnagar, Telangana - 505001</a:t>
            </a:r>
          </a:p>
          <a:p>
            <a:endParaRPr lang="en-IN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06C100C-A0E9-4E6D-A694-88993E6E8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0" y="905007"/>
            <a:ext cx="1598592" cy="1785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1AFB8CE-EFD1-4C64-A54E-59D090B51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08" y="962873"/>
            <a:ext cx="1598592" cy="16698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D4BD60A-9D98-4528-ADD6-333FA07CA90E}"/>
              </a:ext>
            </a:extLst>
          </p:cNvPr>
          <p:cNvSpPr txBox="1"/>
          <p:nvPr/>
        </p:nvSpPr>
        <p:spPr>
          <a:xfrm>
            <a:off x="5257798" y="3924300"/>
            <a:ext cx="7063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700404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Accredited with B</a:t>
            </a:r>
            <a:r>
              <a:rPr lang="en-US" sz="2800" b="1" baseline="30000" dirty="0" smtClean="0">
                <a:solidFill>
                  <a:srgbClr val="700404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++</a:t>
            </a:r>
            <a:r>
              <a:rPr lang="en-US" sz="2800" b="1" dirty="0" smtClean="0">
                <a:solidFill>
                  <a:srgbClr val="700404"/>
                </a:solidFill>
                <a:latin typeface="Meiryo UI" pitchFamily="34" charset="-128"/>
                <a:ea typeface="Meiryo UI" pitchFamily="34" charset="-128"/>
                <a:cs typeface="Meiryo UI" pitchFamily="34" charset="-128"/>
              </a:rPr>
              <a:t> by NAAC</a:t>
            </a:r>
            <a:endParaRPr lang="en-US" sz="2800" b="1" dirty="0">
              <a:solidFill>
                <a:srgbClr val="700404"/>
              </a:solidFill>
              <a:latin typeface="Meiryo UI" pitchFamily="34" charset="-128"/>
              <a:ea typeface="Meiryo UI" pitchFamily="34" charset="-128"/>
              <a:cs typeface="Meiryo UI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4513354"/>
            <a:ext cx="14249400" cy="5651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4605" y="3487810"/>
            <a:ext cx="4469740" cy="4930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15" name="Rectangle 14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019691"/>
              </p:ext>
            </p:extLst>
          </p:nvPr>
        </p:nvGraphicFramePr>
        <p:xfrm>
          <a:off x="304801" y="1073368"/>
          <a:ext cx="8991600" cy="87535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876"/>
                <a:gridCol w="1894523"/>
                <a:gridCol w="1066800"/>
                <a:gridCol w="685800"/>
                <a:gridCol w="2875398"/>
                <a:gridCol w="1925203"/>
              </a:tblGrid>
              <a:tr h="819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student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Year of graduation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institution joined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Matla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Rajkumar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Adarsha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Law College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LLB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Mudimadugula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Boudha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chary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Jahnavi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Degree and PG College(Osmania University)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M.Sc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BOTANY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Rasidam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Bharath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Princeton Degree and PG College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M.A  ENGLISH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D.Charles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Spurgeon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Princeton Degree and PG College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M.A ENGLISH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Ashodha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Kalyan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M.A ECONOMICS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Kolipaka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 Anil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Mb.Z.C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DR.BR.Ambedkar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Open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M.A ENGLISH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5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Bhukya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Anil 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MSc.CHEMISTRY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 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Bhukya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Tharun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MSc. ZOOLOGY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Bollaboina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Nanaji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 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Chavariya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Rahul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Nizam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college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 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Gudelli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Naresh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 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 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Madavi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Palakrao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BSC(B.Z.C)</a:t>
                      </a: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MSc.CHEMISTRY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 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Mandiga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Mallesh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MSc.CHEMISTRY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Mudimadugula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Buddagoutham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MSc.CHEMISTRY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 SALPALA KUMAR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Telangana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MSc. ZOOLOGY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ARABOTHU VIGNESH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Mb.Z.C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MSc. ZOOLOGY</a:t>
                      </a: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605" y="3487810"/>
            <a:ext cx="4469740" cy="4930536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672770"/>
              </p:ext>
            </p:extLst>
          </p:nvPr>
        </p:nvGraphicFramePr>
        <p:xfrm>
          <a:off x="9372600" y="758048"/>
          <a:ext cx="8534400" cy="9121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876"/>
                <a:gridCol w="1894523"/>
                <a:gridCol w="1066800"/>
                <a:gridCol w="685800"/>
                <a:gridCol w="2286001"/>
                <a:gridCol w="2057400"/>
              </a:tblGrid>
              <a:tr h="819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student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Year of graduation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institution joined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ARKA ARUN KUMAR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Mb.Z.C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MSc. ZOOLOGY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DOOSA POTHAN 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Mb.Z.C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</a:t>
                      </a:r>
                      <a:r>
                        <a:rPr lang="en-US" sz="1400" u="none" strike="noStrike" baseline="0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KAMBALA CHANDRAMOULI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smtClean="0">
                          <a:effectLst/>
                          <a:latin typeface="Sylfaen" pitchFamily="18" charset="0"/>
                        </a:rPr>
                        <a:t>BSC(Mb.Z.C)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</a:t>
                      </a:r>
                      <a:r>
                        <a:rPr lang="en-US" sz="1400" u="none" strike="noStrike" baseline="0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MICROBIOLOGY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KOMPELLY NITHISH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smtClean="0">
                          <a:effectLst/>
                          <a:latin typeface="Sylfaen" pitchFamily="18" charset="0"/>
                        </a:rPr>
                        <a:t>BSC(Mb.Z.C)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</a:t>
                      </a:r>
                      <a:r>
                        <a:rPr lang="en-US" sz="1400" u="none" strike="noStrike" baseline="0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MICROBIOLOGY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RUDRA VENKATESH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BSC(</a:t>
                      </a:r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Mb.Z.C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Telangana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</a:t>
                      </a:r>
                      <a:r>
                        <a:rPr lang="en-US" sz="1400" u="none" strike="noStrike" baseline="0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CHEMISTRY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5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ADLA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KISHORE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MSc. Computer Science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1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DANDUGULA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PRADEEP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BSC(M.P.Cs)</a:t>
                      </a: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</a:p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MSc. Physics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GAINA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RAJENDHAR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BSC(M.P.Cs)</a:t>
                      </a: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Osmania University</a:t>
                      </a: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MSc. Physics</a:t>
                      </a: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BASHAVENA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ARUN 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Osmania University</a:t>
                      </a: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DILEEP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KUMAR SINGH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Masters in U.K.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EDDAGIRI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MADHU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SRR Govt. P.G College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GURRALA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SHIVAMANI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Satavahana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MADE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GANESH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Satavahana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MAGGIDI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SAIKRISHNA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NITHEESHKUMAR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RONTALA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Satavahana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 University</a:t>
                      </a: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MBA</a:t>
                      </a: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 PAWAR SACHIN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M.Com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91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 SATHPADI VARSHATH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3902" marR="3902" marT="39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Masters in U.K.</a:t>
                      </a: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9" name="TextBox 6"/>
          <p:cNvSpPr txBox="1"/>
          <p:nvPr/>
        </p:nvSpPr>
        <p:spPr>
          <a:xfrm>
            <a:off x="396240" y="320039"/>
            <a:ext cx="1591056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5720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3200" b="1">
                <a:solidFill>
                  <a:srgbClr val="002060"/>
                </a:solidFill>
                <a:latin typeface="Gill Sans MT" pitchFamily="34" charset="0"/>
                <a:cs typeface="Times New Roman" pitchFamily="18" charset="0"/>
              </a:defRPr>
            </a:lvl1pPr>
          </a:lstStyle>
          <a:p>
            <a:r>
              <a:rPr lang="en-US" dirty="0"/>
              <a:t>List of Students Secured Admissions in various State &amp; Central Universities</a:t>
            </a:r>
          </a:p>
          <a:p>
            <a:endParaRPr lang="en-US" dirty="0">
              <a:sym typeface="Twister"/>
            </a:endParaRPr>
          </a:p>
        </p:txBody>
      </p:sp>
    </p:spTree>
    <p:extLst>
      <p:ext uri="{BB962C8B-B14F-4D97-AF65-F5344CB8AC3E}">
        <p14:creationId xmlns:p14="http://schemas.microsoft.com/office/powerpoint/2010/main" val="307618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584770" y="-331591"/>
            <a:ext cx="4486062" cy="5293288"/>
          </a:xfrm>
          <a:custGeom>
            <a:avLst/>
            <a:gdLst/>
            <a:ahLst/>
            <a:cxnLst/>
            <a:rect l="l" t="t" r="r" b="b"/>
            <a:pathLst>
              <a:path w="4486062" h="5293288">
                <a:moveTo>
                  <a:pt x="0" y="0"/>
                </a:moveTo>
                <a:lnTo>
                  <a:pt x="4486061" y="0"/>
                </a:lnTo>
                <a:lnTo>
                  <a:pt x="4486061" y="5293288"/>
                </a:lnTo>
                <a:lnTo>
                  <a:pt x="0" y="5293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16179">
            <a:off x="15658628" y="7006715"/>
            <a:ext cx="3201345" cy="4503170"/>
          </a:xfrm>
          <a:custGeom>
            <a:avLst/>
            <a:gdLst/>
            <a:ahLst/>
            <a:cxnLst/>
            <a:rect l="l" t="t" r="r" b="b"/>
            <a:pathLst>
              <a:path w="3201345" h="4503170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4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855" y="7869213"/>
            <a:ext cx="2785137" cy="2778174"/>
          </a:xfrm>
          <a:custGeom>
            <a:avLst/>
            <a:gdLst/>
            <a:ahLst/>
            <a:cxnLst/>
            <a:rect l="l" t="t" r="r" b="b"/>
            <a:pathLst>
              <a:path w="2785137" h="2778174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2000"/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6"/>
          <p:cNvSpPr txBox="1"/>
          <p:nvPr/>
        </p:nvSpPr>
        <p:spPr>
          <a:xfrm>
            <a:off x="3810000" y="-38100"/>
            <a:ext cx="7908335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12159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  <a:sym typeface="Twister"/>
              </a:rPr>
              <a:t>Achievements in the academic year 2024-25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Twister"/>
              <a:cs typeface="Twister"/>
              <a:sym typeface="Twister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8163"/>
            <a:ext cx="4038600" cy="630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966" y="8238172"/>
            <a:ext cx="4022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lfaen" pitchFamily="18" charset="0"/>
              </a:rPr>
              <a:t>A Study on Agricultural Prices using Cotton in </a:t>
            </a:r>
            <a:r>
              <a:rPr lang="en-US" dirty="0" err="1" smtClean="0">
                <a:latin typeface="Sylfaen" pitchFamily="18" charset="0"/>
              </a:rPr>
              <a:t>Karimnagar</a:t>
            </a:r>
            <a:r>
              <a:rPr lang="en-US" dirty="0" smtClean="0">
                <a:latin typeface="Sylfaen" pitchFamily="18" charset="0"/>
              </a:rPr>
              <a:t>.  </a:t>
            </a:r>
          </a:p>
          <a:p>
            <a:r>
              <a:rPr lang="en-US" dirty="0" smtClean="0">
                <a:latin typeface="Sylfaen" pitchFamily="18" charset="0"/>
              </a:rPr>
              <a:t>An Article Jointly published by Students &amp; Faculty of Statistics department in UGC CARE group-I List Journal.</a:t>
            </a:r>
            <a:endParaRPr lang="en-US" dirty="0">
              <a:latin typeface="Sylfae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7505700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ill Sans MT" pitchFamily="34" charset="0"/>
              </a:rPr>
              <a:t>Awareness on Cyber crime –security:</a:t>
            </a:r>
          </a:p>
          <a:p>
            <a:r>
              <a:rPr lang="en-US" dirty="0" smtClean="0">
                <a:latin typeface="Sylfaen" pitchFamily="18" charset="0"/>
              </a:rPr>
              <a:t>Data collection by </a:t>
            </a:r>
            <a:r>
              <a:rPr lang="en-US" dirty="0" err="1" smtClean="0">
                <a:latin typeface="Sylfaen" pitchFamily="18" charset="0"/>
              </a:rPr>
              <a:t>MStDs</a:t>
            </a:r>
            <a:r>
              <a:rPr lang="en-US" dirty="0" smtClean="0">
                <a:latin typeface="Sylfaen" pitchFamily="18" charset="0"/>
              </a:rPr>
              <a:t>-I year Students from Teaching and Non-Teaching Faculty</a:t>
            </a:r>
            <a:endParaRPr lang="en-US" dirty="0">
              <a:latin typeface="Sylfae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095500"/>
            <a:ext cx="3200400" cy="2397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667219"/>
            <a:ext cx="3657600" cy="26414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95500"/>
            <a:ext cx="3657600" cy="25118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658600" y="9105900"/>
            <a:ext cx="6522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Day Faculty Development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“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Statistical Analytics and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Modelling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 with Excel and R Programming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</a:rPr>
              <a:t>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2051424" y="571500"/>
            <a:ext cx="5703176" cy="8526060"/>
            <a:chOff x="12051424" y="571500"/>
            <a:chExt cx="5703176" cy="852606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424" y="571500"/>
              <a:ext cx="5703176" cy="7580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1424" y="7734300"/>
              <a:ext cx="5703176" cy="1363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276" y="4607306"/>
            <a:ext cx="3174124" cy="268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4605" y="3487810"/>
            <a:ext cx="4469740" cy="4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6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16179">
            <a:off x="15658628" y="7006715"/>
            <a:ext cx="3201345" cy="4503170"/>
          </a:xfrm>
          <a:custGeom>
            <a:avLst/>
            <a:gdLst/>
            <a:ahLst/>
            <a:cxnLst/>
            <a:rect l="l" t="t" r="r" b="b"/>
            <a:pathLst>
              <a:path w="3201345" h="4503170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855" y="7869213"/>
            <a:ext cx="2785137" cy="2778174"/>
          </a:xfrm>
          <a:custGeom>
            <a:avLst/>
            <a:gdLst/>
            <a:ahLst/>
            <a:cxnLst/>
            <a:rect l="l" t="t" r="r" b="b"/>
            <a:pathLst>
              <a:path w="2785137" h="2778174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2000" y="723900"/>
            <a:ext cx="5143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 smtClean="0">
                <a:latin typeface="Sylfaen" pitchFamily="18" charset="0"/>
              </a:rPr>
              <a:t>Common Time Table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 smtClean="0">
                <a:latin typeface="Sylfaen" pitchFamily="18" charset="0"/>
              </a:rPr>
              <a:t>Following University Almanac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 smtClean="0">
                <a:latin typeface="Sylfaen" pitchFamily="18" charset="0"/>
              </a:rPr>
              <a:t>Club Activities and PG Coaching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ü"/>
            </a:pPr>
            <a:endParaRPr lang="en-US" dirty="0">
              <a:latin typeface="Sylfaen" pitchFamily="18" charset="0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228600" y="-342900"/>
            <a:ext cx="9321304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457200" indent="-457200">
              <a:lnSpc>
                <a:spcPts val="12159"/>
              </a:lnSpc>
              <a:buFont typeface="Wingdings" pitchFamily="2" charset="2"/>
              <a:buChar char="v"/>
              <a:defRPr sz="32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</a:defRPr>
            </a:lvl1pPr>
          </a:lstStyle>
          <a:p>
            <a:pPr>
              <a:buFont typeface="Wingdings" pitchFamily="2" charset="2"/>
              <a:buChar char="Ø"/>
            </a:pPr>
            <a:r>
              <a:rPr lang="en-US" dirty="0">
                <a:sym typeface="Twister"/>
              </a:rPr>
              <a:t>Execution of Academic &amp; Non Academic activities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104892"/>
            <a:ext cx="4469740" cy="49305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3400" y="2857500"/>
            <a:ext cx="9369345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Steps may be taken to construct permanent building.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More No. of computers  for students’ use as institution has many computer science programs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Competitive examinations, Both state and central, coaching being given to students.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Teaching staff are encouraged to enroll for Ph.D. and also to attend Workshops / Seminars and Conferences.</a:t>
            </a:r>
          </a:p>
          <a:p>
            <a:pPr marL="463550" indent="106363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 smtClean="0">
                <a:latin typeface="Sylfaen" pitchFamily="18" charset="0"/>
              </a:rPr>
              <a:t>A few faculty have published research papers in various Scopus and UGC CARE listed journals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</a:rPr>
              <a:t>To strengthen the placement cell by way of inviting companies for recruitment</a:t>
            </a:r>
            <a:r>
              <a:rPr lang="en-US" dirty="0" smtClean="0">
                <a:latin typeface="Sylfaen" pitchFamily="18" charset="0"/>
              </a:rPr>
              <a:t>.</a:t>
            </a:r>
          </a:p>
          <a:p>
            <a:pPr marL="463550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>
                <a:latin typeface="Sylfaen" pitchFamily="18" charset="0"/>
              </a:rPr>
              <a:t> </a:t>
            </a:r>
            <a:r>
              <a:rPr lang="en-US" dirty="0" smtClean="0">
                <a:latin typeface="Sylfaen" pitchFamily="18" charset="0"/>
              </a:rPr>
              <a:t> To encourage students to register in DEET( Digital Employment Exchange of </a:t>
            </a:r>
          </a:p>
          <a:p>
            <a:pPr marL="463550">
              <a:lnSpc>
                <a:spcPct val="200000"/>
              </a:lnSpc>
            </a:pPr>
            <a:r>
              <a:rPr lang="en-US" dirty="0">
                <a:latin typeface="Sylfaen" pitchFamily="18" charset="0"/>
              </a:rPr>
              <a:t> </a:t>
            </a:r>
            <a:r>
              <a:rPr lang="en-US" dirty="0" smtClean="0">
                <a:latin typeface="Sylfaen" pitchFamily="18" charset="0"/>
              </a:rPr>
              <a:t>    </a:t>
            </a:r>
            <a:r>
              <a:rPr lang="en-US" dirty="0" err="1" smtClean="0">
                <a:latin typeface="Sylfaen" pitchFamily="18" charset="0"/>
              </a:rPr>
              <a:t>Telangana</a:t>
            </a:r>
            <a:r>
              <a:rPr lang="en-US" dirty="0" smtClean="0">
                <a:latin typeface="Sylfaen" pitchFamily="18" charset="0"/>
              </a:rPr>
              <a:t>). </a:t>
            </a:r>
          </a:p>
          <a:p>
            <a:pPr marL="463550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>
                <a:latin typeface="Sylfaen" pitchFamily="18" charset="0"/>
              </a:rPr>
              <a:t> </a:t>
            </a:r>
            <a:r>
              <a:rPr lang="en-US" dirty="0" smtClean="0">
                <a:latin typeface="Sylfaen" pitchFamily="18" charset="0"/>
              </a:rPr>
              <a:t> Visiting Students Research  </a:t>
            </a:r>
            <a:r>
              <a:rPr lang="en-US" dirty="0" err="1" smtClean="0">
                <a:latin typeface="Sylfaen" pitchFamily="18" charset="0"/>
              </a:rPr>
              <a:t>Programme</a:t>
            </a:r>
            <a:r>
              <a:rPr lang="en-US" dirty="0" smtClean="0">
                <a:latin typeface="Sylfaen" pitchFamily="18" charset="0"/>
              </a:rPr>
              <a:t> 2025 by “</a:t>
            </a:r>
            <a:r>
              <a:rPr lang="en-US" dirty="0" err="1" smtClean="0">
                <a:latin typeface="Sylfaen" pitchFamily="18" charset="0"/>
              </a:rPr>
              <a:t>tifr</a:t>
            </a:r>
            <a:r>
              <a:rPr lang="en-US" dirty="0" smtClean="0">
                <a:latin typeface="Sylfaen" pitchFamily="18" charset="0"/>
              </a:rPr>
              <a:t>” Hyderabad.</a:t>
            </a:r>
          </a:p>
          <a:p>
            <a:pPr marL="463550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 smtClean="0">
                <a:latin typeface="Sylfaen" pitchFamily="18" charset="0"/>
              </a:rPr>
              <a:t>   This </a:t>
            </a:r>
            <a:r>
              <a:rPr lang="en-US" dirty="0" err="1" smtClean="0">
                <a:latin typeface="Sylfaen" pitchFamily="18" charset="0"/>
              </a:rPr>
              <a:t>programme</a:t>
            </a:r>
            <a:r>
              <a:rPr lang="en-US" dirty="0" smtClean="0">
                <a:latin typeface="Sylfaen" pitchFamily="18" charset="0"/>
              </a:rPr>
              <a:t> offers opportunities for under graduate students to obtain training </a:t>
            </a:r>
          </a:p>
          <a:p>
            <a:pPr marL="463550">
              <a:lnSpc>
                <a:spcPct val="200000"/>
              </a:lnSpc>
            </a:pPr>
            <a:r>
              <a:rPr lang="en-US" dirty="0">
                <a:latin typeface="Sylfaen" pitchFamily="18" charset="0"/>
              </a:rPr>
              <a:t> </a:t>
            </a:r>
            <a:r>
              <a:rPr lang="en-US" dirty="0" smtClean="0">
                <a:latin typeface="Sylfaen" pitchFamily="18" charset="0"/>
              </a:rPr>
              <a:t>     in research, thus, helping them to choose a career in computer science.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endParaRPr lang="en-US" dirty="0">
              <a:latin typeface="Sylfaen" pitchFamily="18" charset="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10058400" y="346245"/>
            <a:ext cx="61722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12159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  <a:sym typeface="Twister"/>
              </a:rPr>
              <a:t>Preparing AQAR for 2023-24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Twister"/>
              <a:cs typeface="Twister"/>
              <a:sym typeface="Twister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0011103" y="2465358"/>
            <a:ext cx="690529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Any new initiatives / best practices</a:t>
            </a:r>
            <a:endParaRPr kumimoji="0" lang="en-US" sz="32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281766" y="1790700"/>
            <a:ext cx="928817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12159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  <a:sym typeface="Twister"/>
              </a:rPr>
              <a:t>Implementations of NAAC Recommendations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Twister"/>
              <a:cs typeface="Twister"/>
              <a:sym typeface="Twister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39400" y="3104892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 smtClean="0">
                <a:latin typeface="Sylfaen" pitchFamily="18" charset="0"/>
              </a:rPr>
              <a:t>Department of Statistics is Planning to </a:t>
            </a:r>
            <a:r>
              <a:rPr lang="en-US" dirty="0">
                <a:latin typeface="Sylfaen" pitchFamily="18" charset="0"/>
              </a:rPr>
              <a:t>conduct workshop on </a:t>
            </a:r>
          </a:p>
          <a:p>
            <a:r>
              <a:rPr lang="en-US" b="1" dirty="0" smtClean="0">
                <a:latin typeface="Sylfaen" pitchFamily="18" charset="0"/>
              </a:rPr>
              <a:t>    Advanced </a:t>
            </a:r>
            <a:r>
              <a:rPr lang="en-US" b="1" dirty="0">
                <a:latin typeface="Sylfaen" pitchFamily="18" charset="0"/>
              </a:rPr>
              <a:t>Computational Statistical Modeling and Data Analysis with </a:t>
            </a:r>
            <a:r>
              <a:rPr lang="en-US" b="1" dirty="0" smtClean="0">
                <a:latin typeface="Sylfaen" pitchFamily="18" charset="0"/>
              </a:rPr>
              <a:t>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82200" y="6438900"/>
            <a:ext cx="778291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Sylfaen" pitchFamily="18" charset="0"/>
              </a:rPr>
              <a:t>Guest Faculty TGTWRDC(B),KARIMNAGAR, </a:t>
            </a:r>
            <a:r>
              <a:rPr lang="en-US" dirty="0" err="1">
                <a:latin typeface="Sylfaen" pitchFamily="18" charset="0"/>
              </a:rPr>
              <a:t>Karimnagar</a:t>
            </a:r>
            <a:r>
              <a:rPr lang="en-US" dirty="0">
                <a:latin typeface="Sylfaen" pitchFamily="18" charset="0"/>
              </a:rPr>
              <a:t> (Dist.) Request for  Implementation of minimum time scale above 50,000/-  on par with  other higher educational institutions run by </a:t>
            </a:r>
            <a:r>
              <a:rPr lang="en-US" dirty="0" smtClean="0">
                <a:latin typeface="Sylfaen" pitchFamily="18" charset="0"/>
              </a:rPr>
              <a:t>government.</a:t>
            </a:r>
          </a:p>
          <a:p>
            <a:pPr marL="463550" indent="-60325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smtClean="0">
                <a:latin typeface="Sylfaen" pitchFamily="18" charset="0"/>
              </a:rPr>
              <a:t> The Guest Faculty have submitted representation through proper channel to  the Honorable Secretary, TGTWREIS. </a:t>
            </a:r>
            <a:endParaRPr lang="en-US" b="1" dirty="0" smtClean="0">
              <a:latin typeface="Sylfaen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9982200" y="5455503"/>
            <a:ext cx="5946855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Administration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16179">
            <a:off x="15658628" y="7006715"/>
            <a:ext cx="3201345" cy="4503170"/>
          </a:xfrm>
          <a:custGeom>
            <a:avLst/>
            <a:gdLst/>
            <a:ahLst/>
            <a:cxnLst/>
            <a:rect l="l" t="t" r="r" b="b"/>
            <a:pathLst>
              <a:path w="3201345" h="4503170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855" y="7869213"/>
            <a:ext cx="2785137" cy="2778174"/>
          </a:xfrm>
          <a:custGeom>
            <a:avLst/>
            <a:gdLst/>
            <a:ahLst/>
            <a:cxnLst/>
            <a:rect l="l" t="t" r="r" b="b"/>
            <a:pathLst>
              <a:path w="2785137" h="2778174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6019800" y="372189"/>
            <a:ext cx="43434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Infrastructure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00" y="987802"/>
            <a:ext cx="16764000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Building Status : </a:t>
            </a:r>
            <a:r>
              <a:rPr lang="en-US" sz="2000" dirty="0" smtClean="0">
                <a:latin typeface="Sylfaen" pitchFamily="18" charset="0"/>
              </a:rPr>
              <a:t>Rented. </a:t>
            </a:r>
          </a:p>
          <a:p>
            <a:pPr marL="344488" indent="58738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  The college is presently run in the premises of  </a:t>
            </a:r>
            <a:r>
              <a:rPr lang="en-US" sz="2000" b="1" dirty="0" smtClean="0">
                <a:latin typeface="Sylfaen" pitchFamily="18" charset="0"/>
              </a:rPr>
              <a:t>“Vivekananda Institute of Technology &amp; Science”</a:t>
            </a:r>
            <a:r>
              <a:rPr lang="en-US" sz="2000" dirty="0" smtClean="0">
                <a:latin typeface="Sylfaen" pitchFamily="18" charset="0"/>
              </a:rPr>
              <a:t>  </a:t>
            </a:r>
            <a:r>
              <a:rPr lang="en-US" sz="2000" dirty="0" err="1" smtClean="0">
                <a:latin typeface="Sylfaen" pitchFamily="18" charset="0"/>
              </a:rPr>
              <a:t>Bommakal</a:t>
            </a:r>
            <a:r>
              <a:rPr lang="en-US" sz="2000" dirty="0" smtClean="0">
                <a:latin typeface="Sylfaen" pitchFamily="18" charset="0"/>
              </a:rPr>
              <a:t>, </a:t>
            </a:r>
            <a:r>
              <a:rPr lang="en-US" sz="2000" dirty="0" err="1" smtClean="0">
                <a:latin typeface="Sylfaen" pitchFamily="18" charset="0"/>
              </a:rPr>
              <a:t>Karimnagar</a:t>
            </a:r>
            <a:r>
              <a:rPr lang="en-US" sz="2000" dirty="0" smtClean="0">
                <a:latin typeface="Sylfaen" pitchFamily="18" charset="0"/>
              </a:rPr>
              <a:t> through a Lease Agreement.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Infrastructure Issues</a:t>
            </a:r>
          </a:p>
          <a:p>
            <a:pPr marL="511175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  Requirement : Dual Desks for students in classrooms – 100 to 150.</a:t>
            </a:r>
          </a:p>
          <a:p>
            <a:pPr marL="457200" indent="-4572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Usage of Health App Services</a:t>
            </a:r>
          </a:p>
          <a:p>
            <a:pPr marL="5207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>
                <a:latin typeface="Sylfaen" pitchFamily="18" charset="0"/>
              </a:rPr>
              <a:t> </a:t>
            </a:r>
            <a:r>
              <a:rPr lang="en-US" sz="2000" dirty="0" smtClean="0">
                <a:latin typeface="Sylfaen" pitchFamily="18" charset="0"/>
              </a:rPr>
              <a:t> Health app: </a:t>
            </a:r>
            <a:r>
              <a:rPr lang="en-US" sz="2000" b="1" dirty="0" smtClean="0">
                <a:latin typeface="Sylfaen" pitchFamily="18" charset="0"/>
              </a:rPr>
              <a:t>TGTWREIS Health Monitoring System</a:t>
            </a:r>
            <a:r>
              <a:rPr lang="en-US" sz="2000" dirty="0" smtClean="0">
                <a:latin typeface="Sylfaen" pitchFamily="18" charset="0"/>
              </a:rPr>
              <a:t>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Maintenance of Health wellness center/medical equipment and availability of medicines.</a:t>
            </a:r>
            <a:endParaRPr lang="en-US" sz="3200" dirty="0">
              <a:solidFill>
                <a:srgbClr val="002060"/>
              </a:solidFill>
              <a:latin typeface="Sylfaen" pitchFamily="18" charset="0"/>
            </a:endParaRPr>
          </a:p>
          <a:p>
            <a:pPr marL="520700" indent="47625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  Medicines are procured from nearby UPHC, Housing Board Colony, </a:t>
            </a:r>
            <a:r>
              <a:rPr lang="en-US" sz="2000" dirty="0" err="1" smtClean="0">
                <a:latin typeface="Sylfaen" pitchFamily="18" charset="0"/>
              </a:rPr>
              <a:t>Karimnagar</a:t>
            </a:r>
            <a:r>
              <a:rPr lang="en-US" sz="2000" dirty="0" smtClean="0">
                <a:latin typeface="Sylfaen" pitchFamily="18" charset="0"/>
              </a:rPr>
              <a:t>.</a:t>
            </a:r>
          </a:p>
          <a:p>
            <a:pPr marL="5207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>
                <a:latin typeface="Sylfaen" pitchFamily="18" charset="0"/>
              </a:rPr>
              <a:t> </a:t>
            </a:r>
            <a:r>
              <a:rPr lang="en-US" sz="2000" dirty="0" smtClean="0">
                <a:latin typeface="Sylfaen" pitchFamily="18" charset="0"/>
              </a:rPr>
              <a:t>   Primary basic Hospital checkups are done at UPHC, Advanced and </a:t>
            </a:r>
            <a:r>
              <a:rPr lang="en-US" sz="2000" dirty="0">
                <a:latin typeface="Sylfaen" pitchFamily="18" charset="0"/>
              </a:rPr>
              <a:t>c</a:t>
            </a:r>
            <a:r>
              <a:rPr lang="en-US" sz="2000" dirty="0" smtClean="0">
                <a:latin typeface="Sylfaen" pitchFamily="18" charset="0"/>
              </a:rPr>
              <a:t>ritical </a:t>
            </a:r>
            <a:r>
              <a:rPr lang="en-US" sz="2000" dirty="0">
                <a:latin typeface="Sylfaen" pitchFamily="18" charset="0"/>
              </a:rPr>
              <a:t>Hospital checkups are done at </a:t>
            </a:r>
            <a:r>
              <a:rPr lang="en-US" sz="2000" dirty="0" smtClean="0">
                <a:latin typeface="Sylfaen" pitchFamily="18" charset="0"/>
              </a:rPr>
              <a:t>District Hospital, If it is necessary, </a:t>
            </a:r>
          </a:p>
          <a:p>
            <a:pPr marL="520700">
              <a:lnSpc>
                <a:spcPct val="200000"/>
              </a:lnSpc>
            </a:pPr>
            <a:r>
              <a:rPr lang="en-US" sz="2000" dirty="0" smtClean="0">
                <a:latin typeface="Sylfaen" pitchFamily="18" charset="0"/>
              </a:rPr>
              <a:t>      students are admitted to Private Hospitals the payments for which are borne by College.</a:t>
            </a:r>
          </a:p>
          <a:p>
            <a:pPr marL="863600" indent="-3429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The medical equipment available in the wellness center are BP Operator</a:t>
            </a:r>
            <a:r>
              <a:rPr lang="en-US" sz="2000" dirty="0">
                <a:latin typeface="Sylfaen" pitchFamily="18" charset="0"/>
              </a:rPr>
              <a:t>, Kettle, </a:t>
            </a:r>
            <a:r>
              <a:rPr lang="en-US" sz="2000" dirty="0" smtClean="0">
                <a:latin typeface="Sylfaen" pitchFamily="18" charset="0"/>
              </a:rPr>
              <a:t>Pulse oximeter, Thermal </a:t>
            </a:r>
            <a:r>
              <a:rPr lang="en-US" sz="2000" dirty="0">
                <a:latin typeface="Sylfaen" pitchFamily="18" charset="0"/>
              </a:rPr>
              <a:t>gun, Hot &amp; </a:t>
            </a:r>
            <a:r>
              <a:rPr lang="en-US" sz="2000" dirty="0" smtClean="0">
                <a:latin typeface="Sylfaen" pitchFamily="18" charset="0"/>
              </a:rPr>
              <a:t>Cold </a:t>
            </a:r>
            <a:r>
              <a:rPr lang="en-US" sz="2000" dirty="0">
                <a:latin typeface="Sylfaen" pitchFamily="18" charset="0"/>
              </a:rPr>
              <a:t>pack, </a:t>
            </a:r>
            <a:r>
              <a:rPr lang="en-US" sz="2000" dirty="0" smtClean="0">
                <a:latin typeface="Sylfaen" pitchFamily="18" charset="0"/>
              </a:rPr>
              <a:t>Steamer</a:t>
            </a:r>
            <a:r>
              <a:rPr lang="en-US" sz="2000" dirty="0">
                <a:latin typeface="Sylfaen" pitchFamily="18" charset="0"/>
              </a:rPr>
              <a:t>, N</a:t>
            </a:r>
            <a:r>
              <a:rPr lang="en-US" sz="2000" dirty="0" smtClean="0">
                <a:latin typeface="Sylfaen" pitchFamily="18" charset="0"/>
              </a:rPr>
              <a:t>ebulizer, </a:t>
            </a:r>
            <a:r>
              <a:rPr lang="en-US" sz="2000" dirty="0">
                <a:latin typeface="Sylfaen" pitchFamily="18" charset="0"/>
              </a:rPr>
              <a:t>Height scale, </a:t>
            </a:r>
            <a:r>
              <a:rPr lang="en-US" sz="2000" dirty="0" smtClean="0">
                <a:latin typeface="Sylfaen" pitchFamily="18" charset="0"/>
              </a:rPr>
              <a:t>Stethoscope, </a:t>
            </a:r>
            <a:r>
              <a:rPr lang="en-US" sz="2000" dirty="0">
                <a:latin typeface="Sylfaen" pitchFamily="18" charset="0"/>
              </a:rPr>
              <a:t>Weighing machine</a:t>
            </a:r>
            <a:r>
              <a:rPr lang="en-US" sz="2000" dirty="0" smtClean="0">
                <a:latin typeface="Sylfaen" pitchFamily="18" charset="0"/>
              </a:rPr>
              <a:t>.</a:t>
            </a:r>
            <a:endParaRPr lang="en-US" sz="3200" dirty="0" smtClean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104892"/>
            <a:ext cx="4469740" cy="4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16179">
            <a:off x="15658628" y="7006715"/>
            <a:ext cx="3201345" cy="4503170"/>
          </a:xfrm>
          <a:custGeom>
            <a:avLst/>
            <a:gdLst/>
            <a:ahLst/>
            <a:cxnLst/>
            <a:rect l="l" t="t" r="r" b="b"/>
            <a:pathLst>
              <a:path w="3201345" h="4503170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855" y="7869213"/>
            <a:ext cx="2785137" cy="2778174"/>
          </a:xfrm>
          <a:custGeom>
            <a:avLst/>
            <a:gdLst/>
            <a:ahLst/>
            <a:cxnLst/>
            <a:rect l="l" t="t" r="r" b="b"/>
            <a:pathLst>
              <a:path w="2785137" h="2778174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6019800" y="190500"/>
            <a:ext cx="43434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Infrastructure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800" y="647700"/>
            <a:ext cx="1676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Status </a:t>
            </a:r>
            <a:r>
              <a:rPr lang="en-US" sz="3200" dirty="0">
                <a:solidFill>
                  <a:srgbClr val="002060"/>
                </a:solidFill>
                <a:latin typeface="Sylfaen" pitchFamily="18" charset="0"/>
              </a:rPr>
              <a:t>of </a:t>
            </a: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RO, Desktop </a:t>
            </a:r>
            <a:r>
              <a:rPr lang="en-US" sz="3200" dirty="0">
                <a:solidFill>
                  <a:srgbClr val="002060"/>
                </a:solidFill>
                <a:latin typeface="Sylfaen" pitchFamily="18" charset="0"/>
              </a:rPr>
              <a:t>&amp; Peripherals, amenities, </a:t>
            </a: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CC </a:t>
            </a:r>
            <a:r>
              <a:rPr lang="en-US" sz="3200" dirty="0">
                <a:solidFill>
                  <a:srgbClr val="002060"/>
                </a:solidFill>
                <a:latin typeface="Sylfaen" pitchFamily="18" charset="0"/>
              </a:rPr>
              <a:t>cameras, Internet, public address system, Projectors, Xerox, Kitchen Equipment</a:t>
            </a:r>
          </a:p>
          <a:p>
            <a:pPr marL="393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Sylfaen" pitchFamily="18" charset="0"/>
              </a:rPr>
              <a:t> RO </a:t>
            </a:r>
            <a:r>
              <a:rPr lang="en-US" sz="2000" dirty="0" smtClean="0">
                <a:latin typeface="Sylfaen" pitchFamily="18" charset="0"/>
              </a:rPr>
              <a:t>Plants – Working</a:t>
            </a:r>
          </a:p>
          <a:p>
            <a:pPr marL="393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Desktop &amp; Peripherals – Requirement: 20 Desktop Computers with Advanced Configuration, 15 Headsets and 05 Web cameras for attending online  </a:t>
            </a:r>
          </a:p>
          <a:p>
            <a:pPr marL="393700">
              <a:lnSpc>
                <a:spcPct val="150000"/>
              </a:lnSpc>
            </a:pPr>
            <a:r>
              <a:rPr lang="en-US" sz="2000" dirty="0">
                <a:latin typeface="Sylfaen" pitchFamily="18" charset="0"/>
              </a:rPr>
              <a:t> </a:t>
            </a:r>
            <a:r>
              <a:rPr lang="en-US" sz="2000" dirty="0" smtClean="0">
                <a:latin typeface="Sylfaen" pitchFamily="18" charset="0"/>
              </a:rPr>
              <a:t>  exams</a:t>
            </a:r>
          </a:p>
          <a:p>
            <a:pPr marL="393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Sylfaen" pitchFamily="18" charset="0"/>
              </a:rPr>
              <a:t> </a:t>
            </a:r>
            <a:r>
              <a:rPr lang="en-US" sz="2000" dirty="0" smtClean="0">
                <a:latin typeface="Sylfaen" pitchFamily="18" charset="0"/>
              </a:rPr>
              <a:t>CC Cameras -  13 CC Cameras have been installed.</a:t>
            </a:r>
          </a:p>
          <a:p>
            <a:pPr marL="393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Sylfaen" pitchFamily="18" charset="0"/>
              </a:rPr>
              <a:t> </a:t>
            </a:r>
            <a:r>
              <a:rPr lang="en-US" sz="2000" dirty="0" smtClean="0">
                <a:latin typeface="Sylfaen" pitchFamily="18" charset="0"/>
              </a:rPr>
              <a:t>Public address system – Sound box, Mike, Amplifier are available. </a:t>
            </a:r>
          </a:p>
          <a:p>
            <a:pPr marL="393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Sylfaen" pitchFamily="18" charset="0"/>
              </a:rPr>
              <a:t> </a:t>
            </a:r>
            <a:r>
              <a:rPr lang="en-US" sz="2000" dirty="0" smtClean="0">
                <a:latin typeface="Sylfaen" pitchFamily="18" charset="0"/>
              </a:rPr>
              <a:t>Projectors – 01 is  available and needs to be repaired.</a:t>
            </a:r>
          </a:p>
          <a:p>
            <a:pPr marL="393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Xerox Machine – 01 is available and is in good condition.</a:t>
            </a:r>
          </a:p>
          <a:p>
            <a:pPr marL="3937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>
                <a:latin typeface="Sylfaen" pitchFamily="18" charset="0"/>
              </a:rPr>
              <a:t>Kitchen Equipment </a:t>
            </a:r>
            <a:r>
              <a:rPr lang="en-US" sz="2000" dirty="0" smtClean="0">
                <a:latin typeface="Sylfaen" pitchFamily="18" charset="0"/>
              </a:rPr>
              <a:t>– Requirement: Grinder-01, Stove-02.</a:t>
            </a:r>
            <a:endParaRPr lang="en-US" sz="3200" dirty="0" smtClean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6343114"/>
            <a:ext cx="17068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Requirements for NCC.</a:t>
            </a:r>
            <a:endParaRPr lang="en-US" sz="3200" dirty="0">
              <a:solidFill>
                <a:srgbClr val="002060"/>
              </a:solidFill>
              <a:latin typeface="Sylfaen" pitchFamily="18" charset="0"/>
            </a:endParaRPr>
          </a:p>
          <a:p>
            <a:pPr marL="342900" indent="50800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 NCC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Uniform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amount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and Camp a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ctivities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amount, Refreshment amounts not yet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received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from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2023-24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and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2024-25.</a:t>
            </a:r>
          </a:p>
          <a:p>
            <a:pPr marL="342900" indent="50800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As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per DG-NCC i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nstructions, the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uniform amount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from 3000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/- to 4800/- and refreshment amount from 15/- to 25 /-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rupees need to be increased. </a:t>
            </a:r>
            <a:endParaRPr lang="en-IN" sz="2000" dirty="0">
              <a:latin typeface="Sylfaen" pitchFamily="18" charset="0"/>
              <a:cs typeface="Times New Roman" pitchFamily="18" charset="0"/>
            </a:endParaRPr>
          </a:p>
          <a:p>
            <a:pPr marL="342900" indent="50800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 For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NCC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Classes,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there is need of marker board with stand ,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compass(04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) and survey map(04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).</a:t>
            </a:r>
          </a:p>
          <a:p>
            <a:pPr marL="342900" indent="50800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IN" sz="20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To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organize special days like NCC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day, Blood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donation camps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, Gandhi </a:t>
            </a:r>
            <a:r>
              <a:rPr lang="en-IN" sz="2000" dirty="0" err="1">
                <a:latin typeface="Sylfaen" pitchFamily="18" charset="0"/>
                <a:cs typeface="Times New Roman" pitchFamily="18" charset="0"/>
              </a:rPr>
              <a:t>Jayanthi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, </a:t>
            </a:r>
            <a:r>
              <a:rPr lang="en-IN" sz="2000" dirty="0" err="1">
                <a:latin typeface="Sylfaen" pitchFamily="18" charset="0"/>
                <a:cs typeface="Times New Roman" pitchFamily="18" charset="0"/>
              </a:rPr>
              <a:t>Puneeth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IN" sz="2000" dirty="0" err="1">
                <a:latin typeface="Sylfaen" pitchFamily="18" charset="0"/>
                <a:cs typeface="Times New Roman" pitchFamily="18" charset="0"/>
              </a:rPr>
              <a:t>Sagar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IN" sz="2000" dirty="0" err="1" smtClean="0">
                <a:latin typeface="Sylfaen" pitchFamily="18" charset="0"/>
                <a:cs typeface="Times New Roman" pitchFamily="18" charset="0"/>
              </a:rPr>
              <a:t>abhiyan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, </a:t>
            </a:r>
            <a:r>
              <a:rPr lang="en-IN" sz="2000" dirty="0" err="1" smtClean="0">
                <a:latin typeface="Sylfaen" pitchFamily="18" charset="0"/>
                <a:cs typeface="Times New Roman" pitchFamily="18" charset="0"/>
              </a:rPr>
              <a:t>swacch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 </a:t>
            </a:r>
            <a:r>
              <a:rPr lang="en-IN" sz="2000" dirty="0" err="1" smtClean="0">
                <a:latin typeface="Sylfaen" pitchFamily="18" charset="0"/>
                <a:cs typeface="Times New Roman" pitchFamily="18" charset="0"/>
              </a:rPr>
              <a:t>barath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 </a:t>
            </a:r>
            <a:r>
              <a:rPr lang="en-IN" sz="2000" dirty="0" err="1" smtClean="0">
                <a:latin typeface="Sylfaen" pitchFamily="18" charset="0"/>
                <a:cs typeface="Times New Roman" pitchFamily="18" charset="0"/>
              </a:rPr>
              <a:t>etc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, in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NCC  unit, allocation of</a:t>
            </a:r>
          </a:p>
          <a:p>
            <a:pPr marL="342900" eaLnBrk="0" hangingPunct="0">
              <a:lnSpc>
                <a:spcPct val="150000"/>
              </a:lnSpc>
              <a:defRPr/>
            </a:pP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   funds is needed.</a:t>
            </a:r>
            <a:endParaRPr lang="en-IN" sz="2000" dirty="0">
              <a:latin typeface="Sylfaen" pitchFamily="18" charset="0"/>
              <a:cs typeface="Times New Roman" pitchFamily="18" charset="0"/>
            </a:endParaRPr>
          </a:p>
          <a:p>
            <a:pPr marL="342900" indent="50800" eaLnBrk="0" hangingPunct="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 Required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furniture items like </a:t>
            </a:r>
            <a:r>
              <a:rPr lang="en-IN" sz="2000" dirty="0" err="1">
                <a:latin typeface="Sylfaen" pitchFamily="18" charset="0"/>
                <a:cs typeface="Times New Roman" pitchFamily="18" charset="0"/>
              </a:rPr>
              <a:t>almirah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(02),chairs(02) and tables(02) ,Mirror (01) in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NCC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room</a:t>
            </a:r>
            <a:r>
              <a:rPr lang="en-IN" sz="2000" b="1" dirty="0" smtClean="0">
                <a:solidFill>
                  <a:srgbClr val="0A0E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 smtClean="0">
              <a:solidFill>
                <a:srgbClr val="002060"/>
              </a:solidFill>
              <a:latin typeface="Sylfae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334000" y="5836503"/>
            <a:ext cx="43434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Planning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104892"/>
            <a:ext cx="4469740" cy="4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8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16179">
            <a:off x="15658628" y="7006715"/>
            <a:ext cx="3201345" cy="4503170"/>
          </a:xfrm>
          <a:custGeom>
            <a:avLst/>
            <a:gdLst/>
            <a:ahLst/>
            <a:cxnLst/>
            <a:rect l="l" t="t" r="r" b="b"/>
            <a:pathLst>
              <a:path w="3201345" h="4503170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855" y="7869213"/>
            <a:ext cx="2785137" cy="2778174"/>
          </a:xfrm>
          <a:custGeom>
            <a:avLst/>
            <a:gdLst/>
            <a:ahLst/>
            <a:cxnLst/>
            <a:rect l="l" t="t" r="r" b="b"/>
            <a:pathLst>
              <a:path w="2785137" h="2778174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4083903"/>
            <a:ext cx="4753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Requirements for Sports</a:t>
            </a:r>
            <a:endParaRPr lang="en-US" sz="3200" dirty="0">
              <a:solidFill>
                <a:srgbClr val="002060"/>
              </a:solidFill>
              <a:latin typeface="Sylfaen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898133"/>
              </p:ext>
            </p:extLst>
          </p:nvPr>
        </p:nvGraphicFramePr>
        <p:xfrm>
          <a:off x="381000" y="4838700"/>
          <a:ext cx="4600904" cy="508358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4186"/>
                <a:gridCol w="1720457"/>
                <a:gridCol w="1260557"/>
                <a:gridCol w="1095704"/>
              </a:tblGrid>
              <a:tr h="7286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SL.NO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DESCRIPTION OF 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ITEMS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SIZE &amp; VARIATION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QUANTITY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685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VOLLEYBALL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COSCO SUPER VOLLEY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VOLLEYBALL NET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FOOTBALL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ANKLES (KHO-KHO)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97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HANDBALL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6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NETBALL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37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CHESS(BOARD AND COINS)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BIG SIZE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CARROM BOARD AND COINS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MEDIUM SIZE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8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HOCKEY STCIKS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0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HOCKEY BALLS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57210"/>
              </p:ext>
            </p:extLst>
          </p:nvPr>
        </p:nvGraphicFramePr>
        <p:xfrm>
          <a:off x="5105400" y="4838701"/>
          <a:ext cx="5029199" cy="51430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457"/>
                <a:gridCol w="1654460"/>
                <a:gridCol w="1406141"/>
                <a:gridCol w="1406141"/>
              </a:tblGrid>
              <a:tr h="81299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SL.NO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DESCRIPTION OF ITEMS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SIZE &amp; VARIATION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QUANTITY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493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BADMINTON (RACKETS)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YONEX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BADMINTON (SHUTTLES)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YONEX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15 BOXES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BADMINTON NET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CRICKET BAT (ENGLISH WILLOW)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CRICKET BALLS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 BOXES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CRICKET STUMPS (PLASTIC)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 SETS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HARD TENNIS BALLS (CRICKET)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100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CRICKET KIT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2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CRICKET PRACTISE BALLS (PLASTIC)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CRICKET MAT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HALF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37381"/>
              </p:ext>
            </p:extLst>
          </p:nvPr>
        </p:nvGraphicFramePr>
        <p:xfrm>
          <a:off x="10210800" y="4838706"/>
          <a:ext cx="7686317" cy="5130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9717"/>
                <a:gridCol w="3134083"/>
                <a:gridCol w="2286000"/>
                <a:gridCol w="1666517"/>
              </a:tblGrid>
              <a:tr h="7901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SL.NO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DESCRIPTION OF ITEMS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SIZE &amp; VARIATION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QUANTITY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ANKLE WEIGHTS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2KGS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8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SHORT PUT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MEN CATEGORY WEIGHT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8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DISCUS THROW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MEN CATEGORY WEIGHT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JAVELIN THROW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MEN CATEGORY WEIGHT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JUDO DRESS (JUDO GI)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FREE SIZE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JUDO MAT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68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ELBOW SUPPORTS (KABADDI AND KHO-KHO)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WEIGHT MCHINES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39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STADIOMETER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40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FLYING DISC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BIG SIZE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MESURING TAPE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100M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AGILITY HURDLES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AGILITY LADDER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44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MEDICINE BALL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5KG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1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GYM BALL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LARGE SIZE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5080" marR="5080" marT="50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051119"/>
              </p:ext>
            </p:extLst>
          </p:nvPr>
        </p:nvGraphicFramePr>
        <p:xfrm>
          <a:off x="2615761" y="1220776"/>
          <a:ext cx="5367020" cy="2959191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631825"/>
                <a:gridCol w="3039110"/>
                <a:gridCol w="1696085"/>
              </a:tblGrid>
              <a:tr h="417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SL.NO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 smtClean="0">
                          <a:effectLst/>
                          <a:latin typeface="Sylfaen" pitchFamily="18" charset="0"/>
                        </a:rPr>
                        <a:t>NAME  </a:t>
                      </a: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OF </a:t>
                      </a:r>
                      <a:r>
                        <a:rPr lang="en-IN" sz="1400" kern="100" dirty="0" smtClean="0">
                          <a:effectLst/>
                          <a:latin typeface="Sylfaen" pitchFamily="18" charset="0"/>
                        </a:rPr>
                        <a:t> THE  ITEM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QUANTITY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7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1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SHUTTLE BADMINTON RACKET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10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2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TENNIS CRICKET BALL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25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7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3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VOLLEY BALL (MATCH BALL)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7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5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VOLLEYBALL (PRACTISE BALL)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3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7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6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FOOTBALL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3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2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7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CHESS BOARD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12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234073"/>
              </p:ext>
            </p:extLst>
          </p:nvPr>
        </p:nvGraphicFramePr>
        <p:xfrm>
          <a:off x="8153400" y="1236541"/>
          <a:ext cx="5367020" cy="2959191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631825"/>
                <a:gridCol w="3039110"/>
                <a:gridCol w="1696085"/>
              </a:tblGrid>
              <a:tr h="367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SL.NO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NAME </a:t>
                      </a:r>
                      <a:r>
                        <a:rPr lang="en-IN" sz="1400" kern="100" dirty="0" smtClean="0">
                          <a:effectLst/>
                          <a:latin typeface="Sylfaen" pitchFamily="18" charset="0"/>
                        </a:rPr>
                        <a:t> OF  THE  ITEM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QUANTITY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9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00" dirty="0">
                          <a:effectLst/>
                          <a:latin typeface="Sylfaen" pitchFamily="18" charset="0"/>
                        </a:rPr>
                        <a:t>8</a:t>
                      </a:r>
                      <a:endParaRPr lang="en-US" sz="1400" b="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TENNICOIT RINGS 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3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9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00" dirty="0">
                          <a:effectLst/>
                          <a:latin typeface="Sylfaen" pitchFamily="18" charset="0"/>
                        </a:rPr>
                        <a:t>9</a:t>
                      </a:r>
                      <a:endParaRPr lang="en-US" sz="1400" b="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NETBALL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1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9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00" dirty="0">
                          <a:effectLst/>
                          <a:latin typeface="Sylfaen" pitchFamily="18" charset="0"/>
                        </a:rPr>
                        <a:t>10</a:t>
                      </a:r>
                      <a:endParaRPr lang="en-US" sz="1400" b="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SKIPPING ROPES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18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34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00" dirty="0">
                          <a:effectLst/>
                          <a:latin typeface="Sylfaen" pitchFamily="18" charset="0"/>
                        </a:rPr>
                        <a:t>11</a:t>
                      </a:r>
                      <a:endParaRPr lang="en-US" sz="1400" b="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MARKING CONES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12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9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00" dirty="0">
                          <a:effectLst/>
                          <a:latin typeface="Sylfaen" pitchFamily="18" charset="0"/>
                        </a:rPr>
                        <a:t>12</a:t>
                      </a:r>
                      <a:endParaRPr lang="en-US" sz="1400" b="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GYM DUMBELS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120KG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9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00" dirty="0">
                          <a:effectLst/>
                          <a:latin typeface="Sylfaen" pitchFamily="18" charset="0"/>
                        </a:rPr>
                        <a:t>13</a:t>
                      </a:r>
                      <a:endParaRPr lang="en-US" sz="1400" b="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MEASURING TAPE (50M)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1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797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b="0" kern="100" dirty="0">
                          <a:effectLst/>
                          <a:latin typeface="Sylfaen" pitchFamily="18" charset="0"/>
                        </a:rPr>
                        <a:t>14</a:t>
                      </a:r>
                      <a:endParaRPr lang="en-US" sz="1400" b="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>
                          <a:effectLst/>
                          <a:latin typeface="Sylfaen" pitchFamily="18" charset="0"/>
                        </a:rPr>
                        <a:t>YOGA MATS</a:t>
                      </a:r>
                      <a:endParaRPr lang="en-US" sz="1400" kern="10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400" kern="100" dirty="0">
                          <a:effectLst/>
                          <a:latin typeface="Sylfaen" pitchFamily="18" charset="0"/>
                        </a:rPr>
                        <a:t>6</a:t>
                      </a:r>
                      <a:endParaRPr lang="en-US" sz="1400" kern="100" dirty="0">
                        <a:effectLst/>
                        <a:latin typeface="Sylfaen" pitchFamily="18" charset="0"/>
                        <a:ea typeface="Calibri"/>
                        <a:cs typeface="Gautam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75745" y="362715"/>
            <a:ext cx="6101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Availability of Sports Material</a:t>
            </a:r>
            <a:endParaRPr lang="en-US" sz="3200" dirty="0">
              <a:solidFill>
                <a:srgbClr val="002060"/>
              </a:solidFill>
              <a:latin typeface="Sylfaen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104892"/>
            <a:ext cx="4469740" cy="4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16179">
            <a:off x="15658628" y="7006715"/>
            <a:ext cx="3201345" cy="4503170"/>
          </a:xfrm>
          <a:custGeom>
            <a:avLst/>
            <a:gdLst/>
            <a:ahLst/>
            <a:cxnLst/>
            <a:rect l="l" t="t" r="r" b="b"/>
            <a:pathLst>
              <a:path w="3201345" h="4503170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855" y="7869213"/>
            <a:ext cx="2785137" cy="2778174"/>
          </a:xfrm>
          <a:custGeom>
            <a:avLst/>
            <a:gdLst/>
            <a:ahLst/>
            <a:cxnLst/>
            <a:rect l="l" t="t" r="r" b="b"/>
            <a:pathLst>
              <a:path w="2785137" h="2778174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1714500"/>
            <a:ext cx="7533166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Status of receiving amenities &amp; other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    procurements</a:t>
            </a:r>
            <a:endParaRPr lang="en-US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693738" indent="-236538">
              <a:lnSpc>
                <a:spcPct val="200000"/>
              </a:lnSpc>
              <a:buFont typeface="Arial" pitchFamily="34" charset="0"/>
              <a:buChar char="•"/>
            </a:pP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155 Telugu Academy Books were purchased under CSR</a:t>
            </a:r>
            <a:r>
              <a:rPr lang="en-IN" sz="3200" dirty="0" smtClean="0">
                <a:latin typeface="Sylfae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Attendance of the students &amp; staff  and biometric issues, if any</a:t>
            </a:r>
          </a:p>
          <a:p>
            <a:pPr marL="520700" indent="-635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 Device stopped by TSTS from December 10</a:t>
            </a:r>
            <a:r>
              <a:rPr lang="en-US" sz="2000" baseline="30000" dirty="0" smtClean="0">
                <a:latin typeface="Sylfaen" pitchFamily="18" charset="0"/>
              </a:rPr>
              <a:t>th</a:t>
            </a:r>
            <a:r>
              <a:rPr lang="en-US" sz="2000" dirty="0" smtClean="0">
                <a:latin typeface="Sylfaen" pitchFamily="18" charset="0"/>
              </a:rPr>
              <a:t> 2024.</a:t>
            </a:r>
          </a:p>
          <a:p>
            <a:pPr marL="520700" indent="-635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>
                <a:latin typeface="Sylfaen" pitchFamily="18" charset="0"/>
              </a:rPr>
              <a:t> </a:t>
            </a:r>
            <a:r>
              <a:rPr lang="en-US" sz="2000" dirty="0" smtClean="0">
                <a:latin typeface="Sylfaen" pitchFamily="18" charset="0"/>
              </a:rPr>
              <a:t>If the device is activated, all the students will start marking their bio-metric attendance.</a:t>
            </a:r>
            <a:endParaRPr lang="en-US" sz="2000" dirty="0">
              <a:latin typeface="Sylfae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899683" y="360577"/>
            <a:ext cx="43434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Planning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906000" y="393421"/>
            <a:ext cx="43434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Accounts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37966" y="1224418"/>
            <a:ext cx="97651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Status of bill &amp; UCs submission for the adjustments of advance, if any.</a:t>
            </a:r>
          </a:p>
          <a:p>
            <a:pPr marL="520700" indent="-635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 Almost every Head UC submitted already. </a:t>
            </a:r>
            <a:endParaRPr lang="en-US" sz="2000" dirty="0">
              <a:latin typeface="Sylfae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2400" y="3318641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Report on NAAC expenditure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65" y="4305301"/>
            <a:ext cx="9916635" cy="556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696200" y="393421"/>
            <a:ext cx="0" cy="960507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200" y="3104892"/>
            <a:ext cx="4469740" cy="4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8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893084">
            <a:off x="-343433" y="-2092184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716179">
            <a:off x="15658628" y="7006715"/>
            <a:ext cx="3201345" cy="4503170"/>
          </a:xfrm>
          <a:custGeom>
            <a:avLst/>
            <a:gdLst/>
            <a:ahLst/>
            <a:cxnLst/>
            <a:rect l="l" t="t" r="r" b="b"/>
            <a:pathLst>
              <a:path w="3201345" h="4503170">
                <a:moveTo>
                  <a:pt x="0" y="0"/>
                </a:moveTo>
                <a:lnTo>
                  <a:pt x="3201344" y="0"/>
                </a:lnTo>
                <a:lnTo>
                  <a:pt x="3201344" y="4503170"/>
                </a:lnTo>
                <a:lnTo>
                  <a:pt x="0" y="45031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4000"/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855" y="7869213"/>
            <a:ext cx="2785137" cy="2778174"/>
          </a:xfrm>
          <a:custGeom>
            <a:avLst/>
            <a:gdLst/>
            <a:ahLst/>
            <a:cxnLst/>
            <a:rect l="l" t="t" r="r" b="b"/>
            <a:pathLst>
              <a:path w="2785137" h="2778174">
                <a:moveTo>
                  <a:pt x="0" y="0"/>
                </a:moveTo>
                <a:lnTo>
                  <a:pt x="2785137" y="0"/>
                </a:lnTo>
                <a:lnTo>
                  <a:pt x="2785137" y="2778174"/>
                </a:lnTo>
                <a:lnTo>
                  <a:pt x="0" y="27781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2000"/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4800" y="1409700"/>
            <a:ext cx="7924800" cy="834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Status of receiving amenities &amp; other </a:t>
            </a:r>
          </a:p>
          <a:p>
            <a:pPr>
              <a:lnSpc>
                <a:spcPct val="200000"/>
              </a:lnSpc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    procurements</a:t>
            </a:r>
            <a:endParaRPr lang="en-US" sz="2400" dirty="0" smtClean="0">
              <a:solidFill>
                <a:srgbClr val="002060"/>
              </a:solidFill>
              <a:latin typeface="Sylfaen" pitchFamily="18" charset="0"/>
            </a:endParaRPr>
          </a:p>
          <a:p>
            <a:pPr marL="693738" indent="-236538">
              <a:lnSpc>
                <a:spcPct val="200000"/>
              </a:lnSpc>
              <a:buFont typeface="Arial" pitchFamily="34" charset="0"/>
              <a:buChar char="•"/>
            </a:pPr>
            <a:r>
              <a:rPr lang="en-IN" sz="2000" b="1" dirty="0" smtClean="0">
                <a:latin typeface="Sylfaen" pitchFamily="18" charset="0"/>
                <a:cs typeface="Times New Roman" pitchFamily="18" charset="0"/>
              </a:rPr>
              <a:t>Personal hygiene: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  conducting health camps regularly, Organizing awareness programs like </a:t>
            </a:r>
            <a:r>
              <a:rPr lang="en-IN" sz="2000" dirty="0">
                <a:latin typeface="Sylfaen" pitchFamily="18" charset="0"/>
                <a:cs typeface="Times New Roman" pitchFamily="18" charset="0"/>
              </a:rPr>
              <a:t>Cancer awareness program, TB, Malaria(seasonal diseases), Dengue, Sickle cell </a:t>
            </a:r>
            <a:r>
              <a:rPr lang="en-IN" sz="2000" dirty="0" smtClean="0">
                <a:latin typeface="Sylfaen" pitchFamily="18" charset="0"/>
                <a:cs typeface="Times New Roman" pitchFamily="18" charset="0"/>
              </a:rPr>
              <a:t>anaemia etc., fogging for to prevention of mosquitos, Nutritional week. Health education is provided weekly once on Tuesday.</a:t>
            </a:r>
            <a:endParaRPr lang="en-IN" sz="3200" dirty="0" smtClean="0">
              <a:latin typeface="Sylfaen" pitchFamily="18" charset="0"/>
              <a:cs typeface="Times New Roman" pitchFamily="18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Implementation of the menu as per the guidelines</a:t>
            </a:r>
          </a:p>
          <a:p>
            <a:pPr marL="520700" indent="-635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 Seasonal vegetables are not available, only certain vegetables are served as supplied by the contractor.</a:t>
            </a:r>
            <a:endParaRPr lang="en-US" sz="2000" dirty="0">
              <a:latin typeface="Sylfae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28600" y="647700"/>
            <a:ext cx="74676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Health Command Centre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906000" y="393421"/>
            <a:ext cx="43434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IT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8200" y="1234891"/>
            <a:ext cx="84201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Status of usage of  gov.in mail IDs</a:t>
            </a:r>
          </a:p>
          <a:p>
            <a:pPr marL="520700" indent="-635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 Regular usage of govt. mails. </a:t>
            </a:r>
            <a:endParaRPr lang="en-US" sz="2000" dirty="0">
              <a:latin typeface="Sylfae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305800" y="342900"/>
            <a:ext cx="0" cy="960507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58200" y="3406402"/>
            <a:ext cx="952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Website </a:t>
            </a:r>
            <a:r>
              <a:rPr lang="en-US" sz="3200" dirty="0" err="1" smtClean="0">
                <a:solidFill>
                  <a:srgbClr val="002060"/>
                </a:solidFill>
                <a:latin typeface="Sylfaen" pitchFamily="18" charset="0"/>
              </a:rPr>
              <a:t>updation</a:t>
            </a:r>
            <a:r>
              <a:rPr lang="en-US" sz="3200" dirty="0" smtClean="0">
                <a:solidFill>
                  <a:srgbClr val="002060"/>
                </a:solidFill>
                <a:latin typeface="Sylfaen" pitchFamily="18" charset="0"/>
              </a:rPr>
              <a:t> / social media updates on academics and non-academic achievements &amp; events</a:t>
            </a:r>
          </a:p>
          <a:p>
            <a:pPr marL="520700" indent="-63500">
              <a:lnSpc>
                <a:spcPct val="20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Sylfaen" pitchFamily="18" charset="0"/>
              </a:rPr>
              <a:t> Every event organized in the institution is updated in college website as well as on various social media platforms.</a:t>
            </a:r>
            <a:endParaRPr lang="en-US" sz="2000" dirty="0">
              <a:latin typeface="Sylfae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3104892"/>
            <a:ext cx="4469740" cy="4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131593" y="236776"/>
            <a:ext cx="10642196" cy="9458252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54949" y="-234980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757175" y="4795044"/>
            <a:ext cx="9855808" cy="82296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97075" y="4374833"/>
            <a:ext cx="7493851" cy="1307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en-US" sz="66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  <a:sym typeface="Twister"/>
              </a:rPr>
              <a:t>Thank You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5"/>
          <p:cNvSpPr txBox="1"/>
          <p:nvPr/>
        </p:nvSpPr>
        <p:spPr>
          <a:xfrm>
            <a:off x="12699126" y="7505700"/>
            <a:ext cx="505547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Principal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Dr. K. </a:t>
            </a:r>
            <a:r>
              <a:rPr lang="en-US" sz="3200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Venugopal</a:t>
            </a:r>
            <a:r>
              <a:rPr lang="en-US" sz="32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 </a:t>
            </a:r>
            <a:r>
              <a:rPr lang="en-US" sz="3200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Rao</a:t>
            </a:r>
            <a:r>
              <a:rPr lang="en-US" sz="32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TGTWRDC(B), </a:t>
            </a:r>
            <a:r>
              <a:rPr lang="en-US" sz="3200" dirty="0" err="1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Karimnagar</a:t>
            </a:r>
            <a:r>
              <a:rPr lang="en-US" sz="3200" dirty="0" smtClean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ster"/>
                <a:ea typeface="Twister"/>
                <a:cs typeface="Twister"/>
                <a:sym typeface="Twister"/>
              </a:rPr>
              <a:t>.</a:t>
            </a:r>
            <a:endParaRPr lang="en-US" sz="3200" dirty="0">
              <a:solidFill>
                <a:srgbClr val="CC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ister"/>
              <a:ea typeface="Twister"/>
              <a:cs typeface="Twister"/>
              <a:sym typeface="Twis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613935" y="3435030"/>
            <a:ext cx="7591881" cy="7841380"/>
          </a:xfrm>
          <a:custGeom>
            <a:avLst/>
            <a:gdLst/>
            <a:ahLst/>
            <a:cxnLst/>
            <a:rect l="l" t="t" r="r" b="b"/>
            <a:pathLst>
              <a:path w="7591881" h="7841380">
                <a:moveTo>
                  <a:pt x="0" y="0"/>
                </a:moveTo>
                <a:lnTo>
                  <a:pt x="7591882" y="0"/>
                </a:lnTo>
                <a:lnTo>
                  <a:pt x="7591882" y="7841380"/>
                </a:lnTo>
                <a:lnTo>
                  <a:pt x="0" y="784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092138">
            <a:off x="-721992" y="6201530"/>
            <a:ext cx="3501384" cy="4369902"/>
          </a:xfrm>
          <a:custGeom>
            <a:avLst/>
            <a:gdLst/>
            <a:ahLst/>
            <a:cxnLst/>
            <a:rect l="l" t="t" r="r" b="b"/>
            <a:pathLst>
              <a:path w="3501384" h="4369902">
                <a:moveTo>
                  <a:pt x="0" y="0"/>
                </a:moveTo>
                <a:lnTo>
                  <a:pt x="3501384" y="0"/>
                </a:lnTo>
                <a:lnTo>
                  <a:pt x="3501384" y="4369902"/>
                </a:lnTo>
                <a:lnTo>
                  <a:pt x="0" y="436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09583" y="2936281"/>
            <a:ext cx="736468" cy="736468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09583" y="4011948"/>
            <a:ext cx="736468" cy="736468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356192" y="-2022514"/>
            <a:ext cx="5125736" cy="5695263"/>
          </a:xfrm>
          <a:custGeom>
            <a:avLst/>
            <a:gdLst/>
            <a:ahLst/>
            <a:cxnLst/>
            <a:rect l="l" t="t" r="r" b="b"/>
            <a:pathLst>
              <a:path w="5125736" h="5695263">
                <a:moveTo>
                  <a:pt x="0" y="0"/>
                </a:moveTo>
                <a:lnTo>
                  <a:pt x="5125736" y="0"/>
                </a:lnTo>
                <a:lnTo>
                  <a:pt x="5125736" y="5695263"/>
                </a:lnTo>
                <a:lnTo>
                  <a:pt x="0" y="5695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19300"/>
            <a:ext cx="12039600" cy="784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="" xmlns:a16="http://schemas.microsoft.com/office/drawing/2014/main" id="{F01ECD8B-A77E-4E74-8D8E-AAECF7FE680E}"/>
              </a:ext>
            </a:extLst>
          </p:cNvPr>
          <p:cNvSpPr txBox="1">
            <a:spLocks/>
          </p:cNvSpPr>
          <p:nvPr/>
        </p:nvSpPr>
        <p:spPr>
          <a:xfrm>
            <a:off x="984646" y="599536"/>
            <a:ext cx="16233260" cy="88161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TGTWRDC(B), </a:t>
            </a:r>
            <a:r>
              <a:rPr lang="en-US" sz="4800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Karimnagar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accredited with B</a:t>
            </a:r>
            <a:r>
              <a:rPr lang="en-US" sz="48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++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in the first 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c</a:t>
            </a:r>
            <a:r>
              <a:rPr lang="en-US" sz="48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ycle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3028" y="3641964"/>
            <a:ext cx="4469740" cy="493053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11" name="Rectangle 10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70535" y="961940"/>
            <a:ext cx="7863865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159"/>
              </a:lnSpc>
              <a:defRPr sz="4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</a:defRPr>
            </a:lvl1pPr>
          </a:lstStyle>
          <a:p>
            <a:pPr marL="571500" indent="-571500">
              <a:buFont typeface="Wingdings" pitchFamily="2" charset="2"/>
              <a:buChar char="Ø"/>
            </a:pPr>
            <a:r>
              <a:rPr lang="en-US" sz="3600" dirty="0" smtClean="0">
                <a:sym typeface="Twister"/>
              </a:rPr>
              <a:t>Action plan &amp; Progress on Admissions-</a:t>
            </a:r>
            <a:endParaRPr lang="en-US" sz="3600" dirty="0">
              <a:sym typeface="Twister"/>
            </a:endParaRPr>
          </a:p>
        </p:txBody>
      </p:sp>
      <p:sp>
        <p:nvSpPr>
          <p:cNvPr id="7" name="Freeform 7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14" name="Rectangle 13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26471"/>
            <a:ext cx="10355464" cy="72947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271" y="3487810"/>
            <a:ext cx="4469740" cy="4930536"/>
          </a:xfrm>
          <a:prstGeom prst="rect">
            <a:avLst/>
          </a:prstGeom>
        </p:spPr>
      </p:pic>
      <p:sp>
        <p:nvSpPr>
          <p:cNvPr id="21" name="TextBox 6"/>
          <p:cNvSpPr txBox="1"/>
          <p:nvPr/>
        </p:nvSpPr>
        <p:spPr>
          <a:xfrm>
            <a:off x="8080923" y="999798"/>
            <a:ext cx="2587077" cy="1283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159"/>
              </a:lnSpc>
              <a:defRPr sz="4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</a:defRPr>
            </a:lvl1pPr>
          </a:lstStyle>
          <a:p>
            <a:r>
              <a:rPr lang="en-US" sz="3600" b="1" dirty="0" smtClean="0">
                <a:solidFill>
                  <a:srgbClr val="700404"/>
                </a:solidFill>
                <a:sym typeface="Twister"/>
              </a:rPr>
              <a:t>2025-26</a:t>
            </a:r>
            <a:endParaRPr lang="en-US" sz="3600" b="1" dirty="0">
              <a:solidFill>
                <a:srgbClr val="700404"/>
              </a:solidFill>
              <a:sym typeface="Twister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237845" y="366672"/>
            <a:ext cx="434340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sz="48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Academic</a:t>
            </a:r>
            <a:endParaRPr kumimoji="0" lang="en-US" sz="480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421357"/>
            <a:ext cx="6629400" cy="939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2893084">
            <a:off x="-335549" y="-2092185"/>
            <a:ext cx="6715726" cy="6936430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119920">
            <a:off x="-80049" y="-860489"/>
            <a:ext cx="2752029" cy="2942036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/>
            </a:stretch>
          </a:blipFill>
        </p:spPr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76318"/>
              </p:ext>
            </p:extLst>
          </p:nvPr>
        </p:nvGraphicFramePr>
        <p:xfrm>
          <a:off x="3429001" y="1170395"/>
          <a:ext cx="10896599" cy="3820705"/>
        </p:xfrm>
        <a:graphic>
          <a:graphicData uri="http://schemas.openxmlformats.org/drawingml/2006/table">
            <a:tbl>
              <a:tblPr/>
              <a:tblGrid>
                <a:gridCol w="978146"/>
                <a:gridCol w="2110169"/>
                <a:gridCol w="4971987"/>
                <a:gridCol w="1593702"/>
                <a:gridCol w="1242595"/>
              </a:tblGrid>
              <a:tr h="939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err="1">
                          <a:solidFill>
                            <a:srgbClr val="FFFFFF"/>
                          </a:solidFill>
                          <a:effectLst/>
                          <a:latin typeface="Gill Sans MT" pitchFamily="34" charset="0"/>
                          <a:cs typeface="Segoe UI" pitchFamily="34" charset="0"/>
                        </a:rPr>
                        <a:t>S.No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Gill Sans MT" pitchFamily="34" charset="0"/>
                          <a:cs typeface="Segoe UI" pitchFamily="34" charset="0"/>
                        </a:rPr>
                        <a:t>.</a:t>
                      </a:r>
                      <a:endParaRPr lang="en-US" sz="1600" dirty="0">
                        <a:effectLst/>
                        <a:latin typeface="Gill Sans MT" pitchFamily="34" charset="0"/>
                        <a:cs typeface="Segoe U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err="1" smtClean="0">
                          <a:solidFill>
                            <a:srgbClr val="FFFFFF"/>
                          </a:solidFill>
                          <a:effectLst/>
                          <a:latin typeface="Gill Sans MT" pitchFamily="34" charset="0"/>
                          <a:cs typeface="Segoe UI" pitchFamily="34" charset="0"/>
                        </a:rPr>
                        <a:t>Programme</a:t>
                      </a:r>
                      <a:endParaRPr lang="en-US" sz="1600" dirty="0">
                        <a:effectLst/>
                        <a:latin typeface="Gill Sans MT" pitchFamily="34" charset="0"/>
                        <a:cs typeface="Segoe U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Gill Sans MT" pitchFamily="34" charset="0"/>
                          <a:cs typeface="Segoe UI" pitchFamily="34" charset="0"/>
                        </a:rPr>
                        <a:t>Combination</a:t>
                      </a:r>
                      <a:endParaRPr lang="en-US" sz="1600" dirty="0">
                        <a:effectLst/>
                        <a:latin typeface="Gill Sans MT" pitchFamily="34" charset="0"/>
                        <a:cs typeface="Segoe U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 smtClean="0">
                          <a:solidFill>
                            <a:srgbClr val="FFFFFF"/>
                          </a:solidFill>
                          <a:effectLst/>
                          <a:latin typeface="Gill Sans MT" pitchFamily="34" charset="0"/>
                          <a:cs typeface="Segoe UI" pitchFamily="34" charset="0"/>
                        </a:rPr>
                        <a:t>Medium</a:t>
                      </a:r>
                      <a:endParaRPr lang="en-US" sz="1600" dirty="0">
                        <a:effectLst/>
                        <a:latin typeface="Gill Sans MT" pitchFamily="34" charset="0"/>
                        <a:cs typeface="Segoe U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Gill Sans MT" pitchFamily="34" charset="0"/>
                          <a:cs typeface="Segoe UI" pitchFamily="34" charset="0"/>
                        </a:rPr>
                        <a:t>Intake</a:t>
                      </a:r>
                      <a:endParaRPr lang="en-US" sz="1600" dirty="0">
                        <a:effectLst/>
                        <a:latin typeface="Gill Sans MT" pitchFamily="34" charset="0"/>
                        <a:cs typeface="Segoe U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816357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1.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B.A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B.A. CBCS (Mathematics-Economics-Political Science- Computer Applications)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B. Com.</a:t>
                      </a:r>
                      <a:endParaRPr lang="en-US" sz="1400" dirty="0">
                        <a:effectLst/>
                        <a:latin typeface="Gill Sans MT" pitchFamily="34" charset="0"/>
                        <a:cs typeface="Segoe U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Computer Applications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B.Sc.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B.Sc. Physical Science (Mathematics- Physics/ </a:t>
                      </a:r>
                      <a:r>
                        <a:rPr lang="en-US" sz="1400" dirty="0" err="1">
                          <a:effectLst/>
                          <a:latin typeface="Gill Sans MT" pitchFamily="34" charset="0"/>
                          <a:cs typeface="Segoe UI" pitchFamily="34" charset="0"/>
                        </a:rPr>
                        <a:t>DataScience</a:t>
                      </a:r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 / Economics- Chemistry/Statistics-Computer Science)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2948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B.Sc.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B.Sc. Life Science (botany / Microbiology - Zoology - Chemistry - Computer Science)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EM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Gill Sans MT" pitchFamily="34" charset="0"/>
                          <a:cs typeface="Segoe UI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675042" y="402871"/>
            <a:ext cx="893791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320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Programmes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 offered in the college</a:t>
            </a:r>
            <a:endParaRPr kumimoji="0" lang="en-US" sz="4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8" name="Rectangle 7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419600" y="5286317"/>
            <a:ext cx="6444157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Strength Particulars</a:t>
            </a:r>
            <a:endParaRPr kumimoji="0" lang="en-US" sz="4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1644"/>
              </p:ext>
            </p:extLst>
          </p:nvPr>
        </p:nvGraphicFramePr>
        <p:xfrm>
          <a:off x="304800" y="6057900"/>
          <a:ext cx="14020800" cy="3500748"/>
        </p:xfrm>
        <a:graphic>
          <a:graphicData uri="http://schemas.openxmlformats.org/drawingml/2006/table">
            <a:tbl>
              <a:tblPr/>
              <a:tblGrid>
                <a:gridCol w="2584432"/>
                <a:gridCol w="2312787"/>
                <a:gridCol w="2003113"/>
                <a:gridCol w="910505"/>
                <a:gridCol w="682879"/>
                <a:gridCol w="832461"/>
                <a:gridCol w="780431"/>
                <a:gridCol w="637592"/>
                <a:gridCol w="762000"/>
                <a:gridCol w="685800"/>
                <a:gridCol w="834723"/>
                <a:gridCol w="994077"/>
              </a:tblGrid>
              <a:tr h="7647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Programme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Programme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 Code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Number of seats sanctioned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Number of students admitted from the reserved category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Segoe UI" pitchFamily="34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16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ST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SC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BC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OC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Sports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NCC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PHC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OTHER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BA(E.P.CA)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352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B.Com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(CA)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B.Sc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 life science(BZC)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B.Sc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 life science(MZC)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6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B.Sc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 physical science(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MPCc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6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B.Sc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 physical science(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MStDs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6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92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-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02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  <a:cs typeface="Segoe UI" pitchFamily="34" charset="0"/>
                        </a:rPr>
                        <a:t>107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  <a:cs typeface="Segoe U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028" y="3641964"/>
            <a:ext cx="4469740" cy="4930536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4630400" y="8267700"/>
            <a:ext cx="3222078" cy="10772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Attendance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cs typeface="Times New Roman" pitchFamily="18" charset="0"/>
              </a:rPr>
              <a:t>Percentage: 85%</a:t>
            </a:r>
            <a:endParaRPr kumimoji="0" lang="en-US" sz="44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8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14" name="Rectangle 13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403934"/>
              </p:ext>
            </p:extLst>
          </p:nvPr>
        </p:nvGraphicFramePr>
        <p:xfrm>
          <a:off x="381000" y="1186152"/>
          <a:ext cx="10058400" cy="8757948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685800"/>
                <a:gridCol w="2362200"/>
                <a:gridCol w="1524000"/>
                <a:gridCol w="1390140"/>
                <a:gridCol w="2115060"/>
                <a:gridCol w="19812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S.No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.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Name of the student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Program </a:t>
                      </a:r>
                    </a:p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graduated from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Year of graduation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Name of the employer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Pay package INR ( per annum) 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Bukya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Teja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B.Sc.Mb.Z.C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2020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Cognizant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5,00,004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Daravath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Nanda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Nayak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B.Sc.Mb.Z.C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Sam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Agri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2,55,060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Ganji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Rajesh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B.Sc.M.P.C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2020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S&amp;P Global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2,40,000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4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Goli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Rajkumar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B.Sc.M.P.Cs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2020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Q&amp;A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1,24,224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5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K.Ravikumar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B.Sc.M.P.C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2020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Laurus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Labs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2,0,5000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6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 Shiva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sagar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B.COM.CA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2021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GenPact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2,40,000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7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Jarupula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Gangadhar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B.COM.CA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2021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Wipro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2,60,000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748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8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Punnam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Tharun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Kumar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B.Sc.M.P.Cs</a:t>
                      </a:r>
                      <a:endParaRPr lang="en-US" sz="16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2021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Muthoot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FIN CORP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1,56,960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9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Manupati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Aditya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B.COM.CA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2021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Accenture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2,55,200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10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Azmeera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Raghupathi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B.Sc.M.P.Cs</a:t>
                      </a:r>
                      <a:endParaRPr lang="en-US" sz="16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2022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SBFC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2,65,000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11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Jarupula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Rakesh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B.Sc.Mb.Z.C</a:t>
                      </a:r>
                      <a:endParaRPr lang="en-US" sz="16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Granules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2,10,000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12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Durgam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karthik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B.Sc.Mb.Z.C</a:t>
                      </a:r>
                      <a:endParaRPr lang="en-US" sz="16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Dr.Reddy’s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Labs 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2,60,000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Kolipaka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Anil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B.Sc.Mb.Z.C</a:t>
                      </a:r>
                      <a:endParaRPr lang="en-US" sz="16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Maatrum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Technologies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2,10,119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14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Gaddam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Ashok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Solis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Pharma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2,16,000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15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Eraveni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Raju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B.COM.CA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FHPL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2,26,990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16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K.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Adithya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vardhan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B.COM.CA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FHPL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2,52,497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17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Sunke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Deepak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B.Sc.B.Z.C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FHPL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2,23,176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18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Jakkula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Santosh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B.Sc.M.P.C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FHPL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2,23,176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19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Bukya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Kiran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B.Sc.M.P.C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Dr.Reddy’s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Labs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2,10,000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Kaluguri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Raviteja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B.Sc.Mb.Z.C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Likhitha’s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Diagnostics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1,80,000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21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Sriramula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sravan</a:t>
                      </a: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kumar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B.A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2023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Trent Limited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94,239 </a:t>
                      </a:r>
                      <a:r>
                        <a:rPr lang="en-US" sz="160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Sylfaen" pitchFamily="18" charset="0"/>
                        </a:rPr>
                        <a:t>p.a</a:t>
                      </a:r>
                      <a:endParaRPr lang="en-US" sz="160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Sylfae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363"/>
              </p:ext>
            </p:extLst>
          </p:nvPr>
        </p:nvGraphicFramePr>
        <p:xfrm>
          <a:off x="10652760" y="1235072"/>
          <a:ext cx="7178040" cy="3622731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733523"/>
                <a:gridCol w="2584793"/>
                <a:gridCol w="3859724"/>
              </a:tblGrid>
              <a:tr h="5175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 err="1" smtClean="0">
                          <a:latin typeface="Sylfaen" pitchFamily="18" charset="0"/>
                        </a:rPr>
                        <a:t>S.No</a:t>
                      </a:r>
                      <a:r>
                        <a:rPr lang="en-US" sz="1600" b="1" dirty="0" smtClean="0">
                          <a:latin typeface="Sylfaen" pitchFamily="18" charset="0"/>
                        </a:rPr>
                        <a:t>.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Sylfaen" pitchFamily="18" charset="0"/>
                        </a:rPr>
                        <a:t>Names of </a:t>
                      </a:r>
                      <a:r>
                        <a:rPr lang="en-US" sz="1600" b="1" u="none" strike="noStrike" dirty="0" smtClean="0">
                          <a:effectLst/>
                          <a:latin typeface="Sylfaen" pitchFamily="18" charset="0"/>
                        </a:rPr>
                        <a:t>student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Sylfaen" pitchFamily="18" charset="0"/>
                        </a:rPr>
                        <a:t>Job Secured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5175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Jadhav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Rajeshwar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TS POLICE (TSLPRB)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KUMRA BHUJANGA RAO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TS POLICE (TSLPRB)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Atram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Aravind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TS POLICE (TSLPRB)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Gudisela</a:t>
                      </a:r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Venkataswamy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TS POLICE (TSLPRB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Katravath</a:t>
                      </a:r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 Kumar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Indian Navy Coast guard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Maisa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 Jalandhar</a:t>
                      </a:r>
                      <a:endParaRPr lang="en-US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Telangana</a:t>
                      </a:r>
                      <a:r>
                        <a:rPr lang="en-US" sz="16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Genco</a:t>
                      </a:r>
                      <a:r>
                        <a:rPr lang="en-US" sz="1600" u="none" strike="noStrike" dirty="0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4605" y="3487810"/>
            <a:ext cx="4469740" cy="49305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19300" y="-307231"/>
            <a:ext cx="14249400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159"/>
              </a:lnSpc>
              <a:defRPr sz="4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</a:defRPr>
            </a:lvl1pPr>
          </a:lstStyle>
          <a:p>
            <a:pPr marL="457200" indent="-457200">
              <a:buFont typeface="Wingdings" pitchFamily="2" charset="2"/>
              <a:buChar char="Ø"/>
            </a:pPr>
            <a:r>
              <a:rPr lang="en-US" sz="3200" dirty="0" smtClean="0">
                <a:sym typeface="Twister"/>
              </a:rPr>
              <a:t>Our Students got Placed in Govt. and Private Sectors</a:t>
            </a:r>
            <a:endParaRPr lang="en-US" sz="3200" dirty="0">
              <a:sym typeface="Twister"/>
            </a:endParaRPr>
          </a:p>
        </p:txBody>
      </p:sp>
    </p:spTree>
    <p:extLst>
      <p:ext uri="{BB962C8B-B14F-4D97-AF65-F5344CB8AC3E}">
        <p14:creationId xmlns:p14="http://schemas.microsoft.com/office/powerpoint/2010/main" val="10746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64107"/>
              </p:ext>
            </p:extLst>
          </p:nvPr>
        </p:nvGraphicFramePr>
        <p:xfrm>
          <a:off x="304800" y="2476500"/>
          <a:ext cx="8774177" cy="693106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74192"/>
                <a:gridCol w="2064512"/>
                <a:gridCol w="2658875"/>
                <a:gridCol w="3276598"/>
              </a:tblGrid>
              <a:tr h="7389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the Student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Job Title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Company Name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78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1.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V.Nikhil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Goud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Engineer-Business Development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S.R Automations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7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2.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CH.Praveen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Executive in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entollment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department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FHPL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78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3.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A.Raj kumar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Executive Enrollment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FHPL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32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4.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B.Lakpathi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Business analyst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Ghost concepts software services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pvt.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ltd.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815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5.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E.Raju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Executive Enrollment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FHPL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815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6.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A.Adthya kumar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Executive Enrollment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FHPL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815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7.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S.Sriman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Executive Analyst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Ksheman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general solutions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32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8.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D.Ranjith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Executive Analyst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Ksheman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general solutions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909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V.Ganesh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Executive Analyst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FHPL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909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V.Rajendar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Executive Analyst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FHPL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14" name="Rectangle 13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458362"/>
              </p:ext>
            </p:extLst>
          </p:nvPr>
        </p:nvGraphicFramePr>
        <p:xfrm>
          <a:off x="9144000" y="2476505"/>
          <a:ext cx="8778240" cy="6931056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774550"/>
                <a:gridCol w="2065468"/>
                <a:gridCol w="2580192"/>
                <a:gridCol w="3358030"/>
              </a:tblGrid>
              <a:tr h="7759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 err="1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the Student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Job Title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Company Name</a:t>
                      </a:r>
                    </a:p>
                  </a:txBody>
                  <a:tcPr marL="33476" marR="33476" marT="33476" marB="3347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6290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Manoj</a:t>
                      </a:r>
                      <a:endParaRPr lang="en-US" sz="1600" kern="1200" dirty="0">
                        <a:solidFill>
                          <a:schemeClr val="tx1"/>
                        </a:solidFill>
                        <a:effectLst/>
                        <a:latin typeface="Sylfaen" pitchFamily="18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Executive Analyst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FHPL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90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D.Karthik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Production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mechine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 operator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Dr. Reddy's laboratory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90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B.Kiran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Production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mechine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 operator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Dr. Reddy's laboratory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90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14.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J.Gangadhar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Relationship executive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Wipro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7185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15.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J.Santhosh</a:t>
                      </a:r>
                      <a:b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</a:b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Executive Analyst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FHPL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818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Data Associate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Genius consultatnts pvt. ltd.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8786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16.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Twister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Twister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002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Executive Analyst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Ksheman company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56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17.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Twister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400" kern="1200">
                        <a:solidFill>
                          <a:schemeClr val="tx1"/>
                        </a:solidFill>
                        <a:effectLst/>
                        <a:latin typeface="Twister"/>
                        <a:ea typeface="+mn-ea"/>
                        <a:cs typeface="+mn-cs"/>
                      </a:endParaRP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9715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18.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Deepak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Business Analyst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Ghost concepts software services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pvt.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 ltd.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90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19.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Data Associate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Genius consultants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pvt.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 ltd.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2904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20.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Executive Analyst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effectLst/>
                          <a:latin typeface="Sylfaen" pitchFamily="18" charset="0"/>
                          <a:ea typeface="+mn-ea"/>
                          <a:cs typeface="+mn-cs"/>
                        </a:rPr>
                        <a:t>FHPL</a:t>
                      </a:r>
                    </a:p>
                  </a:txBody>
                  <a:tcPr marL="47625" marR="47625" marT="47625" marB="47625" anchor="ctr">
                    <a:lnL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4605" y="3487810"/>
            <a:ext cx="4469740" cy="4930536"/>
          </a:xfrm>
          <a:prstGeom prst="rect">
            <a:avLst/>
          </a:prstGeom>
        </p:spPr>
      </p:pic>
      <p:sp>
        <p:nvSpPr>
          <p:cNvPr id="20" name="TextBox 6"/>
          <p:cNvSpPr txBox="1"/>
          <p:nvPr/>
        </p:nvSpPr>
        <p:spPr>
          <a:xfrm>
            <a:off x="685800" y="723900"/>
            <a:ext cx="10134600" cy="12712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159"/>
              </a:lnSpc>
              <a:defRPr sz="48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</a:defRPr>
            </a:lvl1pPr>
          </a:lstStyle>
          <a:p>
            <a:pPr marL="457200" indent="-457200" algn="l">
              <a:buFont typeface="Wingdings" pitchFamily="2" charset="2"/>
              <a:buChar char="Ø"/>
            </a:pPr>
            <a:r>
              <a:rPr lang="en-US" sz="3200" dirty="0" smtClean="0">
                <a:sym typeface="Twister"/>
              </a:rPr>
              <a:t>Our Students got Placed in Govt. and Private Sectors</a:t>
            </a:r>
            <a:endParaRPr lang="en-US" sz="3200" dirty="0">
              <a:sym typeface="Twister"/>
            </a:endParaRPr>
          </a:p>
        </p:txBody>
      </p:sp>
    </p:spTree>
    <p:extLst>
      <p:ext uri="{BB962C8B-B14F-4D97-AF65-F5344CB8AC3E}">
        <p14:creationId xmlns:p14="http://schemas.microsoft.com/office/powerpoint/2010/main" val="269060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9414" y="227224"/>
            <a:ext cx="4067503" cy="130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ctr">
              <a:lnSpc>
                <a:spcPts val="12159"/>
              </a:lnSpc>
              <a:buFont typeface="Wingdings" pitchFamily="2" charset="2"/>
              <a:buChar char="Ø"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itchFamily="34" charset="0"/>
                <a:ea typeface="Twister"/>
                <a:cs typeface="Twister"/>
                <a:sym typeface="Twister"/>
              </a:rPr>
              <a:t>Achievements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Twister"/>
              <a:cs typeface="Twister"/>
              <a:sym typeface="Twister"/>
            </a:endParaRPr>
          </a:p>
        </p:txBody>
      </p:sp>
      <p:sp>
        <p:nvSpPr>
          <p:cNvPr id="7" name="Freeform 7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896387"/>
              </p:ext>
            </p:extLst>
          </p:nvPr>
        </p:nvGraphicFramePr>
        <p:xfrm>
          <a:off x="4191000" y="409435"/>
          <a:ext cx="13716001" cy="951889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974361"/>
                <a:gridCol w="2248525"/>
                <a:gridCol w="1124262"/>
                <a:gridCol w="2248525"/>
                <a:gridCol w="3747541"/>
                <a:gridCol w="3372787"/>
              </a:tblGrid>
              <a:tr h="259147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the Student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Category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Programme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Admission secured in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5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Course (Masters)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FFFF"/>
                          </a:solidFill>
                          <a:effectLst/>
                          <a:latin typeface="Sylfaen" pitchFamily="18" charset="0"/>
                        </a:rPr>
                        <a:t>University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FF"/>
                    </a:solidFill>
                  </a:tcPr>
                </a:tc>
              </a:tr>
              <a:tr h="3955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1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Maloth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Vamshi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Krishna 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ST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B.Sc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.(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BtBC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)-2017-20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M.Sc.(Chemistry)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NIT(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Surathkal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) Karnataka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4001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2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Ganji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Rajesh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BC-B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B.Sc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.(MPC)- 2017-20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MBA(Gen)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Hyderabad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74001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3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Dharavath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Nandha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Naik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ST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B.Sc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.(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MbZC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)-2017-20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M.Sc.Food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Science &amp; Technology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Punjab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699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4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Ragula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Praveen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SC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 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2017-20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MBA(Business Administration)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Pondicherry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07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5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Gajje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Vamshi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B.Com(CA)-2018-21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M.Com(Finance)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Pondicherry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792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6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Gondra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Madhukar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BC-D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B.Com(CA)- 2018-21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MBA(Business Administration)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Hyderabad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0687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7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Muddham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Naveen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B.Com(CA)- 2018-21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MBA(Business Analytics)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Hyderabad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8692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8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K.Upender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SC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effectLst/>
                          <a:latin typeface="Sylfaen" pitchFamily="18" charset="0"/>
                        </a:rPr>
                        <a:t>B.Sc</a:t>
                      </a:r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(MPC)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MA(Telugu)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HCU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9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S.Pranay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SC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effectLst/>
                          <a:latin typeface="Sylfaen" pitchFamily="18" charset="0"/>
                        </a:rPr>
                        <a:t>B.Sc</a:t>
                      </a:r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(MPC)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BFA(Photography)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JNA &amp; FAU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07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10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A.Naveen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ST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BA(2019-22)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M.A Telugu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AP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07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11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L.Dileep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kumar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MPCS -2019-22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M.A.English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HCU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07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12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M.Anudeep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BA(2019-22)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M.A Sociology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Pondicherry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3646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13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B.Raghunath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BC-D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B.Com(CA) -2019-22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MSC international transport trade &amp;logistics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Liverpool John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Moores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Sylfaen" pitchFamily="18" charset="0"/>
                        </a:rPr>
                        <a:t>University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,(UK)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635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14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L.Anilkumar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ST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BZC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MSC CHEMISTRY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IIT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Roorkee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699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15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Dayala Mahesh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B.Com(CA) -2020-23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MBA(Business Administration)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Hyderabad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6995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16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A.Kranthi Kumar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B.Com(CA) -2020-23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MBA(Business Administration)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Kerala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0709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17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CH.vamshi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MPCs-2020-23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M.A Telugu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HCU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635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18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Akshay kumar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B.A -2020-23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  <a:latin typeface="Sylfaen" pitchFamily="18" charset="0"/>
                        </a:rPr>
                        <a:t>M.A.Economics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Kerala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6354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19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S.Vinod</a:t>
                      </a:r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kumar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SC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Sylfaen" pitchFamily="18" charset="0"/>
                        </a:rPr>
                        <a:t>B.Com(CA) -2020-23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effectLst/>
                          <a:latin typeface="Sylfaen" pitchFamily="18" charset="0"/>
                        </a:rPr>
                        <a:t>M.Com</a:t>
                      </a:r>
                      <a:endParaRPr lang="en-US" sz="1600" dirty="0">
                        <a:effectLst/>
                        <a:latin typeface="Sylfaen" pitchFamily="18" charset="0"/>
                      </a:endParaRP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Sylfaen" pitchFamily="18" charset="0"/>
                        </a:rPr>
                        <a:t>Kerala central university</a:t>
                      </a:r>
                    </a:p>
                  </a:txBody>
                  <a:tcPr marL="12035" marR="12035" marT="12035" marB="12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640605" y="2359792"/>
            <a:ext cx="3453174" cy="115408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114264" rIns="91440" bIns="11426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Sylfaen" pitchFamily="18" charset="0"/>
                <a:cs typeface="Times New Roman" pitchFamily="18" charset="0"/>
              </a:rPr>
              <a:t>List of  the Students Secured Admissions in various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Sylfaen" pitchFamily="18" charset="0"/>
                <a:cs typeface="Times New Roman" pitchFamily="18" charset="0"/>
              </a:rPr>
              <a:t>Central Universities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Sylfaen" pitchFamily="18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15" name="Rectangle 14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605" y="3487810"/>
            <a:ext cx="4469740" cy="4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1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76400" y="460057"/>
            <a:ext cx="1515618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Gill Sans MT" pitchFamily="34" charset="0"/>
                <a:cs typeface="Times New Roman" pitchFamily="18" charset="0"/>
              </a:rPr>
              <a:t>List of Students Secured Admissions in various </a:t>
            </a:r>
            <a:r>
              <a:rPr lang="en-US" sz="3200" b="1" dirty="0" smtClean="0">
                <a:solidFill>
                  <a:srgbClr val="002060"/>
                </a:solidFill>
                <a:latin typeface="Gill Sans MT" pitchFamily="34" charset="0"/>
                <a:cs typeface="Times New Roman" pitchFamily="18" charset="0"/>
              </a:rPr>
              <a:t>State &amp; Central Universities</a:t>
            </a:r>
            <a:endParaRPr lang="en-US" sz="3200" b="1" dirty="0">
              <a:solidFill>
                <a:srgbClr val="002060"/>
              </a:solidFill>
              <a:latin typeface="Gill Sans MT" pitchFamily="34" charset="0"/>
              <a:cs typeface="Arial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15" name="Rectangle 14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1535"/>
              </p:ext>
            </p:extLst>
          </p:nvPr>
        </p:nvGraphicFramePr>
        <p:xfrm>
          <a:off x="304801" y="1181100"/>
          <a:ext cx="8991600" cy="80591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876"/>
                <a:gridCol w="1381131"/>
                <a:gridCol w="1122992"/>
                <a:gridCol w="914400"/>
                <a:gridCol w="3103998"/>
                <a:gridCol w="1925203"/>
              </a:tblGrid>
              <a:tr h="819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student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Year of graduation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institution joined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Maloth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VamshiKrishna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Bt.B.C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NIT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Suratkal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, Karnataka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Ragula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Praveen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Bt.B.C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Pondicherry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Business Administration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Ganji Rajesh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BSC(M.P.C)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Hyderabad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Central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Daravath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Nandha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Naik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BSC(Mb.Z.C)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Central University, PUNJAB  (CUET Exam)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Food Science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Sunarkar Pranay Kumar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University College of Arts and Social Science(Osmania University)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M.A,  SOCIOLOGY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5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Boda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Suresh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University College (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University)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M.P.Ed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Bukya Mahender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BSC(Mb.Z.C)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Kavitha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Memorial PG College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MSc.MICRO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BIOLOGY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Vadthya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Bansilal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BSC(Mb.Z.C)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B.Ed.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B.Krishna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BSC(M.P.C)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Maisa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Jalandhar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BSC(M.P.C)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Chemistry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Gondra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Madhukar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Hyderabad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Central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Muddham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Naveen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Central University,HYDERABAD (HCUT Exam)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MBA (Business Analytics)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Mudumadigela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Srihari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BSC(M.P.C)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Nizam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College (Osmania University)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M.A. ENGLISH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Porandla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Saiteja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BSC(M.P.C)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University College of Science. (Osmania University)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MSc.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APPLIED MATHS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Punnam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Tharun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ARK Degree and PG College (Osmania University)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 smtClean="0">
                          <a:effectLst/>
                          <a:latin typeface="Sylfaen" pitchFamily="18" charset="0"/>
                        </a:rPr>
                        <a:t>M.Sc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COMPUTER SCIENCE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070623"/>
              </p:ext>
            </p:extLst>
          </p:nvPr>
        </p:nvGraphicFramePr>
        <p:xfrm>
          <a:off x="9372600" y="1181100"/>
          <a:ext cx="8553639" cy="87793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659"/>
                <a:gridCol w="1324114"/>
                <a:gridCol w="1116827"/>
                <a:gridCol w="990600"/>
                <a:gridCol w="2821712"/>
                <a:gridCol w="1845727"/>
              </a:tblGrid>
              <a:tr h="819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student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Year of graduation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institution joined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Malothu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Hariprasd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Government City college Autonomous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Kodam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Kushakumar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University College of Commerce and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Buisiness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Management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M.COM .F.A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Madupu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Sudheer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University 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P.G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College (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PalamuruUniversity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MCA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Uppeti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Satish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P.H.R.M.Degree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and PG College(O.U)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 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ZOOLOGY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Chakali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Bheemesh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BSC(M.P.C)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 PHYSICS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Kandi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Sandeep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Kumar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</a:t>
                      </a:r>
                      <a:r>
                        <a:rPr lang="en-US" sz="1400" u="none" strike="noStrike" baseline="0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PHYSICS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Koram</a:t>
                      </a:r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400" u="none" strike="noStrike" dirty="0" err="1">
                          <a:effectLst/>
                          <a:latin typeface="Sylfaen" pitchFamily="18" charset="0"/>
                        </a:rPr>
                        <a:t>Upendra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 smtClean="0">
                          <a:effectLst/>
                          <a:latin typeface="Sylfaen" pitchFamily="18" charset="0"/>
                        </a:rPr>
                        <a:t>MSc PHYSICS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65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Boini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Raghunath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LIVERPOOL JOHN MOORIES UNIVERSITY.(U.K.)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International Transport Trade and Logistics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Anil Kumar Lavudya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IIT, Roorkee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MSc. 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Chemistry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Marapaka Anudeep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Central University PONDICHERRY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MA. 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Socialogy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Lolapu Dileep Kumar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BSC(M.P.C)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Central university HYDERABAD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MA. English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Nunavath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Naveen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University College of Science. (Osmania University)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MSC. APPLIED MATHS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Chidam Rajashekar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University College of Science. Osmania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MSC. APPLIED MATHS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Rathod srinivas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University College of Science. Osmania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MSC MATHS WITH COMPUTER SCIENCE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Kelithu Kiran Nayak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PHYSICS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605" y="3487810"/>
            <a:ext cx="4469740" cy="493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297698">
            <a:off x="5629685" y="1238706"/>
            <a:ext cx="7028629" cy="7809588"/>
          </a:xfrm>
          <a:custGeom>
            <a:avLst/>
            <a:gdLst/>
            <a:ahLst/>
            <a:cxnLst/>
            <a:rect l="l" t="t" r="r" b="b"/>
            <a:pathLst>
              <a:path w="7028629" h="7809588">
                <a:moveTo>
                  <a:pt x="0" y="0"/>
                </a:moveTo>
                <a:lnTo>
                  <a:pt x="7028630" y="0"/>
                </a:lnTo>
                <a:lnTo>
                  <a:pt x="7028630" y="7809588"/>
                </a:lnTo>
                <a:lnTo>
                  <a:pt x="0" y="7809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8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5019551" y="9180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0685742" y="4238936"/>
            <a:ext cx="4294900" cy="4772111"/>
          </a:xfrm>
          <a:custGeom>
            <a:avLst/>
            <a:gdLst/>
            <a:ahLst/>
            <a:cxnLst/>
            <a:rect l="l" t="t" r="r" b="b"/>
            <a:pathLst>
              <a:path w="4294900" h="4772111">
                <a:moveTo>
                  <a:pt x="0" y="0"/>
                </a:moveTo>
                <a:lnTo>
                  <a:pt x="4294900" y="0"/>
                </a:lnTo>
                <a:lnTo>
                  <a:pt x="4294900" y="4772111"/>
                </a:lnTo>
                <a:lnTo>
                  <a:pt x="0" y="4772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99793">
            <a:off x="8615597" y="1639422"/>
            <a:ext cx="3107580" cy="2594830"/>
          </a:xfrm>
          <a:custGeom>
            <a:avLst/>
            <a:gdLst/>
            <a:ahLst/>
            <a:cxnLst/>
            <a:rect l="l" t="t" r="r" b="b"/>
            <a:pathLst>
              <a:path w="3107580" h="2594830">
                <a:moveTo>
                  <a:pt x="0" y="0"/>
                </a:moveTo>
                <a:lnTo>
                  <a:pt x="3107580" y="0"/>
                </a:lnTo>
                <a:lnTo>
                  <a:pt x="3107580" y="2594829"/>
                </a:lnTo>
                <a:lnTo>
                  <a:pt x="0" y="25948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6731391" y="6123894"/>
            <a:ext cx="2821665" cy="2356090"/>
          </a:xfrm>
          <a:custGeom>
            <a:avLst/>
            <a:gdLst/>
            <a:ahLst/>
            <a:cxnLst/>
            <a:rect l="l" t="t" r="r" b="b"/>
            <a:pathLst>
              <a:path w="2821665" h="2356090">
                <a:moveTo>
                  <a:pt x="0" y="0"/>
                </a:moveTo>
                <a:lnTo>
                  <a:pt x="2821666" y="0"/>
                </a:lnTo>
                <a:lnTo>
                  <a:pt x="2821666" y="2356090"/>
                </a:lnTo>
                <a:lnTo>
                  <a:pt x="0" y="23560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73650" y="647688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6" y="0"/>
                </a:lnTo>
                <a:lnTo>
                  <a:pt x="4210926" y="5073405"/>
                </a:lnTo>
                <a:lnTo>
                  <a:pt x="0" y="50734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219247" y="-1508003"/>
            <a:ext cx="4210927" cy="5073405"/>
          </a:xfrm>
          <a:custGeom>
            <a:avLst/>
            <a:gdLst/>
            <a:ahLst/>
            <a:cxnLst/>
            <a:rect l="l" t="t" r="r" b="b"/>
            <a:pathLst>
              <a:path w="4210927" h="5073405">
                <a:moveTo>
                  <a:pt x="0" y="0"/>
                </a:moveTo>
                <a:lnTo>
                  <a:pt x="4210927" y="0"/>
                </a:lnTo>
                <a:lnTo>
                  <a:pt x="4210927" y="5073406"/>
                </a:lnTo>
                <a:lnTo>
                  <a:pt x="0" y="5073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-76202" y="-1"/>
            <a:ext cx="18379442" cy="10318532"/>
            <a:chOff x="-76202" y="-1"/>
            <a:chExt cx="18379442" cy="10318532"/>
          </a:xfrm>
        </p:grpSpPr>
        <p:sp>
          <p:nvSpPr>
            <p:cNvPr id="15" name="Rectangle 14"/>
            <p:cNvSpPr/>
            <p:nvPr/>
          </p:nvSpPr>
          <p:spPr>
            <a:xfrm>
              <a:off x="17983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5400000">
              <a:off x="8947404" y="-9020557"/>
              <a:ext cx="320040" cy="18361152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flipV="1">
              <a:off x="-76200" y="0"/>
              <a:ext cx="320040" cy="102870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5400000" flipH="1" flipV="1">
              <a:off x="8945878" y="976411"/>
              <a:ext cx="320040" cy="18364200"/>
            </a:xfrm>
            <a:prstGeom prst="rect">
              <a:avLst/>
            </a:prstGeom>
            <a:gradFill flip="none" rotWithShape="1">
              <a:gsLst>
                <a:gs pos="12000">
                  <a:srgbClr val="CC0066"/>
                </a:gs>
                <a:gs pos="54000">
                  <a:schemeClr val="accent1">
                    <a:lumMod val="20000"/>
                    <a:lumOff val="80000"/>
                  </a:schemeClr>
                </a:gs>
                <a:gs pos="97000">
                  <a:srgbClr val="C00000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353511"/>
              </p:ext>
            </p:extLst>
          </p:nvPr>
        </p:nvGraphicFramePr>
        <p:xfrm>
          <a:off x="304801" y="1333500"/>
          <a:ext cx="8991600" cy="85298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876"/>
                <a:gridCol w="1381131"/>
                <a:gridCol w="1122992"/>
                <a:gridCol w="914400"/>
                <a:gridCol w="3103998"/>
                <a:gridCol w="1925203"/>
              </a:tblGrid>
              <a:tr h="819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student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Year of graduation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institution joined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Kokkula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 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Venkatashiva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Osmania University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PHYSICS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Renukuntla Bhanukiran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Viveka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vardhani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College of Arts, Commerce Science and PG College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MSc 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ZOOLOGY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Giravena  Abhishek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Telangana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University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 smtClean="0">
                          <a:effectLst/>
                          <a:latin typeface="Sylfaen" pitchFamily="18" charset="0"/>
                        </a:rPr>
                        <a:t>MSc.BOTANY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3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Atram Manoj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Vaagdevi College of Physical Education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 smtClean="0">
                          <a:effectLst/>
                          <a:latin typeface="Sylfaen" pitchFamily="18" charset="0"/>
                        </a:rPr>
                        <a:t>B.Ped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Banavath Pavan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Vishwa Vishwani Institute of  Systems and Management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5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Salpala  Kiran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Vishwa Vishwani Institute of  Systems and Management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Lavudya Shekhar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University College of Commerce and Business Management Satavahana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M.COM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Are Anil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Nizam College Osmania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M.COM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Bonthala Laxman Kumar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Vignana Bharathi Institute of Technology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7211" marR="7211" marT="721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Dayala.Mahesh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Central university HYDERABAD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Abbaraveni Kranthi Kumar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Central University,KERALA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MBA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Balka Akshay Kumar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Central University, KERALA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MA. Economics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S.Vinod Kumar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B.Com(CA)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Central University,KERALA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M.Com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Ch.Vamshi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Central university HYDERABAD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MA. Telugu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Arramshetty Sandeep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AURORA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MCA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28823"/>
              </p:ext>
            </p:extLst>
          </p:nvPr>
        </p:nvGraphicFramePr>
        <p:xfrm>
          <a:off x="9372600" y="1333500"/>
          <a:ext cx="8553639" cy="84915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659"/>
                <a:gridCol w="1526541"/>
                <a:gridCol w="1295400"/>
                <a:gridCol w="914400"/>
                <a:gridCol w="2516912"/>
                <a:gridCol w="1845727"/>
              </a:tblGrid>
              <a:tr h="8191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S.No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student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 </a:t>
                      </a:r>
                      <a:endParaRPr lang="en-US" sz="1600" b="1" u="none" strike="noStrike" dirty="0" smtClean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  <a:p>
                      <a:pPr algn="ctr" fontAlgn="ctr"/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 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 Year of graduation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institution joined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Name of </a:t>
                      </a:r>
                      <a:r>
                        <a:rPr 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Sylfaen" pitchFamily="18" charset="0"/>
                        </a:rPr>
                        <a:t>program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Gugulavath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Maruthi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University PG College Godavari khani, Shatavahana 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Engineering Physics and Instrumentation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Mesram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Shambhu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University College of Science Mahatma Gandhi University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MSc. PHYSICS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Athram  Manoj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University College of Science Mahatma Gandhi University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MSc. PHYSICS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49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Kottepally  Shekhar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BSC(M.P.Cs)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University College of Science Mahatma Gandhi University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MSc. PHYSICS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Alluri  Arunkumar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Justice Kumarayya College of Law Shatavahana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     LLB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Vanga  Ganesh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Sylfaen" pitchFamily="18" charset="0"/>
                        </a:rPr>
                        <a:t>BSC(M.P.C)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University College Kakatiya University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MSc. CHEMISTRY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Durgam Karthik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BSC(Mb.Z.C)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MNR Degree and PG College Osmania University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MSc. CHEMISTRY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Sidam  Krishna rao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University College of Arts and Science (Satavahana University)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M.A</a:t>
                      </a:r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. ECONOMICS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Kanneboina  Saikiran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University College (Kakatiya University)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MSc. CHEMISTRY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Made 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AnanthRao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BSC(B.Z.C)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SRR Government Arts and Science College (Sathavahana University)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 smtClean="0">
                          <a:effectLst/>
                          <a:latin typeface="Sylfaen" pitchFamily="18" charset="0"/>
                        </a:rPr>
                        <a:t>M.Sc</a:t>
                      </a:r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ZOOLOGY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Katukuri Vishnu Vardhan Reddy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B.Com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(CA)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University College (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Kakatiya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University)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MA ECONOMICS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Poludasari Vamshi Krishna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Nigama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College of Physical Education(</a:t>
                      </a:r>
                      <a:r>
                        <a:rPr lang="en-US" sz="1600" u="none" strike="noStrike" dirty="0" err="1">
                          <a:effectLst/>
                          <a:latin typeface="Sylfaen" pitchFamily="18" charset="0"/>
                        </a:rPr>
                        <a:t>Satavahana</a:t>
                      </a:r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 University)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 smtClean="0">
                          <a:effectLst/>
                          <a:latin typeface="Sylfaen" pitchFamily="18" charset="0"/>
                        </a:rPr>
                        <a:t>B.P.Ed</a:t>
                      </a:r>
                      <a:r>
                        <a:rPr lang="en-US" sz="1600" u="none" strike="noStrike" dirty="0" smtClean="0">
                          <a:effectLst/>
                          <a:latin typeface="Sylfaen" pitchFamily="18" charset="0"/>
                        </a:rPr>
                        <a:t>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7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ylfaen" pitchFamily="18" charset="0"/>
                        </a:rPr>
                        <a:t>58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680" marR="6680" marT="668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Arepalli Thilak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B.A.(SEP)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2023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  <a:latin typeface="Sylfaen" pitchFamily="18" charset="0"/>
                        </a:rPr>
                        <a:t>University College (Kakatiya University)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Sylfaen" pitchFamily="18" charset="0"/>
                        </a:rPr>
                        <a:t>M.T.M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Sylfaen" pitchFamily="18" charset="0"/>
                      </a:endParaRPr>
                    </a:p>
                  </a:txBody>
                  <a:tcPr marL="6963" marR="6963" marT="69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EB6CA8F-8AB3-4847-985E-94659BF7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605" y="3487810"/>
            <a:ext cx="4469740" cy="4930536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836420" y="320039"/>
            <a:ext cx="1507998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3200" b="1" dirty="0">
                <a:solidFill>
                  <a:srgbClr val="002060"/>
                </a:solidFill>
                <a:latin typeface="Gill Sans MT" pitchFamily="34" charset="0"/>
                <a:cs typeface="Times New Roman" pitchFamily="18" charset="0"/>
              </a:rPr>
              <a:t>List of Students Secured Admissions in various State &amp; Central </a:t>
            </a:r>
            <a:r>
              <a:rPr lang="en-US" sz="3200" b="1" dirty="0" smtClean="0">
                <a:solidFill>
                  <a:srgbClr val="002060"/>
                </a:solidFill>
                <a:latin typeface="Gill Sans MT" pitchFamily="34" charset="0"/>
                <a:cs typeface="Times New Roman" pitchFamily="18" charset="0"/>
              </a:rPr>
              <a:t>Universities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itchFamily="34" charset="0"/>
              <a:ea typeface="Twister"/>
              <a:cs typeface="Twister"/>
              <a:sym typeface="Twister"/>
            </a:endParaRPr>
          </a:p>
        </p:txBody>
      </p:sp>
    </p:spTree>
    <p:extLst>
      <p:ext uri="{BB962C8B-B14F-4D97-AF65-F5344CB8AC3E}">
        <p14:creationId xmlns:p14="http://schemas.microsoft.com/office/powerpoint/2010/main" val="2704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3555</Words>
  <Application>Microsoft Office PowerPoint</Application>
  <PresentationFormat>Custom</PresentationFormat>
  <Paragraphs>1379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Meiryo UI</vt:lpstr>
      <vt:lpstr>Twister</vt:lpstr>
      <vt:lpstr>Gautami</vt:lpstr>
      <vt:lpstr>Gill Sans MT</vt:lpstr>
      <vt:lpstr>Sylfaen</vt:lpstr>
      <vt:lpstr>Times New Roman</vt:lpstr>
      <vt:lpstr>Wingdings</vt:lpstr>
      <vt:lpstr>Segoe UI</vt:lpstr>
      <vt:lpstr>Sitka Heading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Rose Watercolor Organic Creative Project Presentation</dc:title>
  <cp:lastModifiedBy>TGTWRDCKNR</cp:lastModifiedBy>
  <cp:revision>90</cp:revision>
  <cp:lastPrinted>2025-02-08T11:24:05Z</cp:lastPrinted>
  <dcterms:created xsi:type="dcterms:W3CDTF">2006-08-16T00:00:00Z</dcterms:created>
  <dcterms:modified xsi:type="dcterms:W3CDTF">2025-02-08T11:26:18Z</dcterms:modified>
  <dc:identifier>DAGeOFDKFqE</dc:identifier>
</cp:coreProperties>
</file>